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Lst>
  <p:notesMasterIdLst>
    <p:notesMasterId r:id="rId30"/>
  </p:notesMasterIdLst>
  <p:handoutMasterIdLst>
    <p:handoutMasterId r:id="rId31"/>
  </p:handoutMasterIdLst>
  <p:sldIdLst>
    <p:sldId id="445" r:id="rId3"/>
    <p:sldId id="271" r:id="rId4"/>
    <p:sldId id="257" r:id="rId5"/>
    <p:sldId id="292" r:id="rId6"/>
    <p:sldId id="294" r:id="rId7"/>
    <p:sldId id="295" r:id="rId8"/>
    <p:sldId id="296" r:id="rId9"/>
    <p:sldId id="297" r:id="rId10"/>
    <p:sldId id="298" r:id="rId11"/>
    <p:sldId id="299" r:id="rId12"/>
    <p:sldId id="269" r:id="rId13"/>
    <p:sldId id="260" r:id="rId14"/>
    <p:sldId id="261" r:id="rId15"/>
    <p:sldId id="447" r:id="rId16"/>
    <p:sldId id="268" r:id="rId17"/>
    <p:sldId id="446" r:id="rId18"/>
    <p:sldId id="276" r:id="rId19"/>
    <p:sldId id="278" r:id="rId20"/>
    <p:sldId id="280" r:id="rId21"/>
    <p:sldId id="281" r:id="rId22"/>
    <p:sldId id="282" r:id="rId23"/>
    <p:sldId id="448" r:id="rId24"/>
    <p:sldId id="287" r:id="rId25"/>
    <p:sldId id="288" r:id="rId26"/>
    <p:sldId id="289" r:id="rId27"/>
    <p:sldId id="290" r:id="rId28"/>
    <p:sldId id="30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i Reid" initials="CR" lastIdx="1" clrIdx="0"/>
  <p:cmAuthor id="1" name="Cheri Reid" initials="CR [2]" lastIdx="1" clrIdx="1"/>
  <p:cmAuthor id="2" name="Cheri Reid" initials="CR [4]" lastIdx="1" clrIdx="2"/>
  <p:cmAuthor id="3" name="Cheri Reid" initials="CR [5]" lastIdx="1" clrIdx="3"/>
  <p:cmAuthor id="4" name="Emilie  Efronson" initials="EE"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0" autoAdjust="0"/>
    <p:restoredTop sz="77448" autoAdjust="0"/>
  </p:normalViewPr>
  <p:slideViewPr>
    <p:cSldViewPr>
      <p:cViewPr varScale="1">
        <p:scale>
          <a:sx n="89" d="100"/>
          <a:sy n="89" d="100"/>
        </p:scale>
        <p:origin x="304" y="168"/>
      </p:cViewPr>
      <p:guideLst>
        <p:guide orient="horz" pos="2160"/>
        <p:guide pos="2880"/>
      </p:guideLst>
    </p:cSldViewPr>
  </p:slideViewPr>
  <p:notesTextViewPr>
    <p:cViewPr>
      <p:scale>
        <a:sx n="1" d="1"/>
        <a:sy n="1" d="1"/>
      </p:scale>
      <p:origin x="0" y="0"/>
    </p:cViewPr>
  </p:notesTextViewPr>
  <p:sorterViewPr>
    <p:cViewPr>
      <p:scale>
        <a:sx n="100" d="100"/>
        <a:sy n="100" d="100"/>
      </p:scale>
      <p:origin x="0" y="3904"/>
    </p:cViewPr>
  </p:sorterViewPr>
  <p:notesViewPr>
    <p:cSldViewPr>
      <p:cViewPr varScale="1">
        <p:scale>
          <a:sx n="44" d="100"/>
          <a:sy n="44" d="100"/>
        </p:scale>
        <p:origin x="2272"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047F88-EB33-459D-989D-287865A392AF}" type="datetimeFigureOut">
              <a:rPr lang="en-GB" smtClean="0"/>
              <a:t>25/09/2018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1BDE68-D929-4CC1-A441-D3068376703D}" type="slidenum">
              <a:rPr lang="en-GB" smtClean="0"/>
              <a:t>‹#›</a:t>
            </a:fld>
            <a:endParaRPr lang="en-GB"/>
          </a:p>
        </p:txBody>
      </p:sp>
    </p:spTree>
    <p:extLst>
      <p:ext uri="{BB962C8B-B14F-4D97-AF65-F5344CB8AC3E}">
        <p14:creationId xmlns:p14="http://schemas.microsoft.com/office/powerpoint/2010/main" val="1255982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8192A-7E27-4DBB-BF63-3A42623E592C}" type="datetimeFigureOut">
              <a:rPr lang="en-US" smtClean="0"/>
              <a:t>9/25/18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57912-3EA4-47B1-9CC0-B0A93E89449C}" type="slidenum">
              <a:rPr lang="en-US" smtClean="0"/>
              <a:t>‹#›</a:t>
            </a:fld>
            <a:endParaRPr lang="en-US"/>
          </a:p>
        </p:txBody>
      </p:sp>
    </p:spTree>
    <p:extLst>
      <p:ext uri="{BB962C8B-B14F-4D97-AF65-F5344CB8AC3E}">
        <p14:creationId xmlns:p14="http://schemas.microsoft.com/office/powerpoint/2010/main" val="17702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566DF4-69C2-4A0C-A7AA-1D5B209860CC}" type="slidenum">
              <a:rPr lang="en-US" smtClean="0"/>
              <a:t>1</a:t>
            </a:fld>
            <a:endParaRPr lang="en-US"/>
          </a:p>
        </p:txBody>
      </p:sp>
    </p:spTree>
    <p:extLst>
      <p:ext uri="{BB962C8B-B14F-4D97-AF65-F5344CB8AC3E}">
        <p14:creationId xmlns:p14="http://schemas.microsoft.com/office/powerpoint/2010/main" val="6431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We observed 53 counselors, 10 clinical officers, 31 nurses and 10 pharmacy technologists and noted that d</a:t>
            </a:r>
            <a:r>
              <a:rPr lang="en-US" sz="1200" kern="1200" dirty="0">
                <a:solidFill>
                  <a:schemeClr val="tx1"/>
                </a:solidFill>
                <a:effectLst/>
                <a:latin typeface="+mn-lt"/>
                <a:ea typeface="+mn-ea"/>
                <a:cs typeface="+mn-cs"/>
              </a:rPr>
              <a:t>irect interaction time per patient lasted &lt;5 minutes per encounter</a:t>
            </a:r>
          </a:p>
          <a:p>
            <a:r>
              <a:rPr lang="en-US" sz="1200" kern="1200" dirty="0">
                <a:solidFill>
                  <a:schemeClr val="tx1"/>
                </a:solidFill>
                <a:effectLst/>
                <a:latin typeface="+mn-lt"/>
                <a:ea typeface="+mn-ea"/>
                <a:cs typeface="+mn-cs"/>
              </a:rPr>
              <a:t>Counselors - 4 minutes per patient</a:t>
            </a:r>
          </a:p>
          <a:p>
            <a:r>
              <a:rPr lang="en-US" sz="1200" kern="1200" dirty="0">
                <a:solidFill>
                  <a:schemeClr val="tx1"/>
                </a:solidFill>
                <a:effectLst/>
                <a:latin typeface="+mn-lt"/>
                <a:ea typeface="+mn-ea"/>
                <a:cs typeface="+mn-cs"/>
              </a:rPr>
              <a:t>COs and nurses spent 3 minutes per patient</a:t>
            </a:r>
          </a:p>
          <a:p>
            <a:r>
              <a:rPr lang="en-US" sz="1200" kern="1200" dirty="0">
                <a:solidFill>
                  <a:schemeClr val="tx1"/>
                </a:solidFill>
                <a:effectLst/>
                <a:latin typeface="+mn-lt"/>
                <a:ea typeface="+mn-ea"/>
                <a:cs typeface="+mn-cs"/>
              </a:rPr>
              <a:t>Pharmacy Technologists spent 2 minutes.</a:t>
            </a:r>
          </a:p>
          <a:p>
            <a:endParaRPr lang="en-US" dirty="0"/>
          </a:p>
        </p:txBody>
      </p:sp>
      <p:sp>
        <p:nvSpPr>
          <p:cNvPr id="4" name="Slide Number Placeholder 3"/>
          <p:cNvSpPr>
            <a:spLocks noGrp="1"/>
          </p:cNvSpPr>
          <p:nvPr>
            <p:ph type="sldNum" sz="quarter" idx="5"/>
          </p:nvPr>
        </p:nvSpPr>
        <p:spPr/>
        <p:txBody>
          <a:bodyPr/>
          <a:lstStyle/>
          <a:p>
            <a:fld id="{CC1900F1-128E-49D5-B593-6056F46C4976}" type="slidenum">
              <a:rPr lang="en-US" smtClean="0"/>
              <a:t>11</a:t>
            </a:fld>
            <a:endParaRPr lang="en-US"/>
          </a:p>
        </p:txBody>
      </p:sp>
    </p:spTree>
    <p:extLst>
      <p:ext uri="{BB962C8B-B14F-4D97-AF65-F5344CB8AC3E}">
        <p14:creationId xmlns:p14="http://schemas.microsoft.com/office/powerpoint/2010/main" val="111782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Figures show distribution of time spent per hour on direct patient interaction, administrative work, and other activities by four types of HCWs. On average, clinic staff spent 3-4 hours working in the ART clinic.</a:t>
            </a:r>
            <a:r>
              <a:rPr lang="en-US" sz="12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Pharmacy technologists worked for  an average of 3.9 hours, Counselors and clinical officers spent 3.2 hours while nurses spent 2.9 hours working in the ART clinic. Of note is that nurses, particularly those in rural areas, also spent part of their time providing services in other departments within their designated health facility.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 patient interaction (counseling, drug pick up, clinical and laboratory visits) accounted for the most substantial time for each staff with peak times observed from 9AM to 12PM. Administrative tasks followed a similar but less pronounced trend.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p>
            <a:endParaRPr lang="en-US" dirty="0"/>
          </a:p>
        </p:txBody>
      </p:sp>
      <p:sp>
        <p:nvSpPr>
          <p:cNvPr id="4" name="Slide Number Placeholder 3"/>
          <p:cNvSpPr>
            <a:spLocks noGrp="1"/>
          </p:cNvSpPr>
          <p:nvPr>
            <p:ph type="sldNum" sz="quarter" idx="5"/>
          </p:nvPr>
        </p:nvSpPr>
        <p:spPr/>
        <p:txBody>
          <a:bodyPr/>
          <a:lstStyle/>
          <a:p>
            <a:fld id="{CC1900F1-128E-49D5-B593-6056F46C4976}" type="slidenum">
              <a:rPr lang="en-US" smtClean="0"/>
              <a:t>12</a:t>
            </a:fld>
            <a:endParaRPr lang="en-US"/>
          </a:p>
        </p:txBody>
      </p:sp>
    </p:spTree>
    <p:extLst>
      <p:ext uri="{BB962C8B-B14F-4D97-AF65-F5344CB8AC3E}">
        <p14:creationId xmlns:p14="http://schemas.microsoft.com/office/powerpoint/2010/main" val="1319048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observed that large volumes of patients arrive between 5AM and 7AM and wait the longest to get a service. </a:t>
            </a:r>
          </a:p>
          <a:p>
            <a:r>
              <a:rPr lang="en-US" sz="1200" dirty="0"/>
              <a:t>Duration of clinic visit decreases as the number of patients throughout the day falls, implying shorter wait times and faster service. </a:t>
            </a:r>
          </a:p>
          <a:p>
            <a:endParaRPr lang="en-US" sz="1200" dirty="0"/>
          </a:p>
          <a:p>
            <a:r>
              <a:rPr lang="en-US" sz="1200" dirty="0"/>
              <a:t>From the patient’s perspective, we observed that individuals spent a median of 239 minutes in the ART clinic. Median visit length ranged between 232 and 253 minutes for urban and rural clinics respectively. Patients receiving clinical services at rural sites stayed on for an average of 24 minutes as compared to 40 minutes at an urban site. </a:t>
            </a:r>
          </a:p>
          <a:p>
            <a:endParaRPr lang="en-US" sz="1200" dirty="0"/>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CC1900F1-128E-49D5-B593-6056F46C4976}" type="slidenum">
              <a:rPr lang="en-US" smtClean="0"/>
              <a:t>13</a:t>
            </a:fld>
            <a:endParaRPr lang="en-US"/>
          </a:p>
        </p:txBody>
      </p:sp>
    </p:spTree>
    <p:extLst>
      <p:ext uri="{BB962C8B-B14F-4D97-AF65-F5344CB8AC3E}">
        <p14:creationId xmlns:p14="http://schemas.microsoft.com/office/powerpoint/2010/main" val="1198078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study results should be interpreted with some care as the methodologies and the data have several key limitations.</a:t>
            </a:r>
            <a:r>
              <a:rPr lang="en-US" dirty="0">
                <a:effectLst/>
              </a:rPr>
              <a:t> </a:t>
            </a:r>
          </a:p>
          <a:p>
            <a:endParaRPr lang="en-US" dirty="0">
              <a:effectLst/>
            </a:endParaRPr>
          </a:p>
          <a:p>
            <a:r>
              <a:rPr lang="en-US" dirty="0">
                <a:effectLst/>
              </a:rPr>
              <a:t>3. Patient to staff ratio, patient’s motivation for arriving before clinic opening times, etc. </a:t>
            </a:r>
            <a:endParaRPr lang="en-US" dirty="0"/>
          </a:p>
        </p:txBody>
      </p:sp>
      <p:sp>
        <p:nvSpPr>
          <p:cNvPr id="4" name="Slide Number Placeholder 3"/>
          <p:cNvSpPr>
            <a:spLocks noGrp="1"/>
          </p:cNvSpPr>
          <p:nvPr>
            <p:ph type="sldNum" sz="quarter" idx="5"/>
          </p:nvPr>
        </p:nvSpPr>
        <p:spPr/>
        <p:txBody>
          <a:bodyPr/>
          <a:lstStyle/>
          <a:p>
            <a:fld id="{69557912-3EA4-47B1-9CC0-B0A93E89449C}" type="slidenum">
              <a:rPr lang="en-US" smtClean="0"/>
              <a:t>14</a:t>
            </a:fld>
            <a:endParaRPr lang="en-US"/>
          </a:p>
        </p:txBody>
      </p:sp>
    </p:spTree>
    <p:extLst>
      <p:ext uri="{BB962C8B-B14F-4D97-AF65-F5344CB8AC3E}">
        <p14:creationId xmlns:p14="http://schemas.microsoft.com/office/powerpoint/2010/main" val="857776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Inconsistencies in clinic efficiency throughout the day driven by increased congestion due to regular early morning high patient volumes may suggest the need for time appointment systems. </a:t>
            </a:r>
            <a:endParaRPr lang="en-US" dirty="0"/>
          </a:p>
        </p:txBody>
      </p:sp>
      <p:sp>
        <p:nvSpPr>
          <p:cNvPr id="4" name="Slide Number Placeholder 3"/>
          <p:cNvSpPr>
            <a:spLocks noGrp="1"/>
          </p:cNvSpPr>
          <p:nvPr>
            <p:ph type="sldNum" sz="quarter" idx="5"/>
          </p:nvPr>
        </p:nvSpPr>
        <p:spPr/>
        <p:txBody>
          <a:bodyPr/>
          <a:lstStyle/>
          <a:p>
            <a:fld id="{CC1900F1-128E-49D5-B593-6056F46C4976}" type="slidenum">
              <a:rPr lang="en-US" smtClean="0"/>
              <a:t>15</a:t>
            </a:fld>
            <a:endParaRPr lang="en-US"/>
          </a:p>
        </p:txBody>
      </p:sp>
    </p:spTree>
    <p:extLst>
      <p:ext uri="{BB962C8B-B14F-4D97-AF65-F5344CB8AC3E}">
        <p14:creationId xmlns:p14="http://schemas.microsoft.com/office/powerpoint/2010/main" val="1904458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per-patient annual cost of ART services was $116.69 (Range: $69.19-$145.44) for bottom up costing and $130.32  (Range: $78.70-$147.76) for top down costing methods.</a:t>
            </a:r>
          </a:p>
          <a:p>
            <a:r>
              <a:rPr lang="en-US" dirty="0"/>
              <a:t>Average missing capacity costs was $6.85 (Range: $2.51 – $56.42)</a:t>
            </a:r>
          </a:p>
          <a:p>
            <a:r>
              <a:rPr lang="en-US" dirty="0"/>
              <a:t>ART drug costs are the main cost driver (accounting for 67%-87% of all costs) contributing on average $86.23 (Range: $40.02-$127.23) per year and highly sensitive to the </a:t>
            </a:r>
            <a:r>
              <a:rPr lang="en-US" dirty="0">
                <a:highlight>
                  <a:srgbClr val="FFFF00"/>
                </a:highlight>
              </a:rPr>
              <a:t>types of patients </a:t>
            </a:r>
            <a:r>
              <a:rPr lang="en-US" dirty="0"/>
              <a:t>included in the analysis</a:t>
            </a:r>
          </a:p>
          <a:p>
            <a:r>
              <a:rPr lang="en-US" dirty="0"/>
              <a:t>Variability in costs across the 10 clinics was associated with operational characteristics, capacity, and workloads</a:t>
            </a:r>
          </a:p>
          <a:p>
            <a:endParaRPr lang="en-US" dirty="0"/>
          </a:p>
        </p:txBody>
      </p:sp>
      <p:sp>
        <p:nvSpPr>
          <p:cNvPr id="4" name="Slide Number Placeholder 3"/>
          <p:cNvSpPr>
            <a:spLocks noGrp="1"/>
          </p:cNvSpPr>
          <p:nvPr>
            <p:ph type="sldNum" sz="quarter" idx="5"/>
          </p:nvPr>
        </p:nvSpPr>
        <p:spPr/>
        <p:txBody>
          <a:bodyPr/>
          <a:lstStyle/>
          <a:p>
            <a:fld id="{CC1900F1-128E-49D5-B593-6056F46C4976}" type="slidenum">
              <a:rPr lang="en-US" smtClean="0"/>
              <a:t>18</a:t>
            </a:fld>
            <a:endParaRPr lang="en-US"/>
          </a:p>
        </p:txBody>
      </p:sp>
    </p:spTree>
    <p:extLst>
      <p:ext uri="{BB962C8B-B14F-4D97-AF65-F5344CB8AC3E}">
        <p14:creationId xmlns:p14="http://schemas.microsoft.com/office/powerpoint/2010/main" val="3385085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limitations include:</a:t>
            </a:r>
          </a:p>
          <a:p>
            <a:endParaRPr lang="en-US" dirty="0"/>
          </a:p>
        </p:txBody>
      </p:sp>
      <p:sp>
        <p:nvSpPr>
          <p:cNvPr id="4" name="Slide Number Placeholder 3"/>
          <p:cNvSpPr>
            <a:spLocks noGrp="1"/>
          </p:cNvSpPr>
          <p:nvPr>
            <p:ph type="sldNum" sz="quarter" idx="5"/>
          </p:nvPr>
        </p:nvSpPr>
        <p:spPr/>
        <p:txBody>
          <a:bodyPr/>
          <a:lstStyle/>
          <a:p>
            <a:fld id="{69557912-3EA4-47B1-9CC0-B0A93E89449C}" type="slidenum">
              <a:rPr lang="en-US" smtClean="0"/>
              <a:t>19</a:t>
            </a:fld>
            <a:endParaRPr lang="en-US"/>
          </a:p>
        </p:txBody>
      </p:sp>
    </p:spTree>
    <p:extLst>
      <p:ext uri="{BB962C8B-B14F-4D97-AF65-F5344CB8AC3E}">
        <p14:creationId xmlns:p14="http://schemas.microsoft.com/office/powerpoint/2010/main" val="1312624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Real-world costs of current routine ART services in Zambia are considerably lower than previously reported studies largely due to reductions in drug costs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observed variability should be carefully assessed in the most transparent manner when planning and projecting health economic impact</a:t>
            </a:r>
          </a:p>
          <a:p>
            <a:endParaRPr lang="en-US" dirty="0"/>
          </a:p>
        </p:txBody>
      </p:sp>
      <p:sp>
        <p:nvSpPr>
          <p:cNvPr id="4" name="Slide Number Placeholder 3"/>
          <p:cNvSpPr>
            <a:spLocks noGrp="1"/>
          </p:cNvSpPr>
          <p:nvPr>
            <p:ph type="sldNum" sz="quarter" idx="5"/>
          </p:nvPr>
        </p:nvSpPr>
        <p:spPr/>
        <p:txBody>
          <a:bodyPr/>
          <a:lstStyle/>
          <a:p>
            <a:fld id="{69557912-3EA4-47B1-9CC0-B0A93E89449C}" type="slidenum">
              <a:rPr lang="en-US" smtClean="0"/>
              <a:t>20</a:t>
            </a:fld>
            <a:endParaRPr lang="en-US"/>
          </a:p>
        </p:txBody>
      </p:sp>
    </p:spTree>
    <p:extLst>
      <p:ext uri="{BB962C8B-B14F-4D97-AF65-F5344CB8AC3E}">
        <p14:creationId xmlns:p14="http://schemas.microsoft.com/office/powerpoint/2010/main" val="1331678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Lay Health Care Workers (LHCW) and Community Liaison Officers (CLO) reported spending an average of 13% and 15% of their total person hours on routine clinical work during slow research and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activity periods.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LHCWs also reported the most amount of overtime work at 16% compared to 6.5% and 1% of overtime work reported by CLOs and Pharmacy Technologist (PT) respectively.</a:t>
            </a:r>
            <a:r>
              <a:rPr lang="en-US" dirty="0">
                <a:effectLst/>
              </a:rPr>
              <a:t> </a:t>
            </a:r>
            <a:endParaRPr lang="en-US" dirty="0"/>
          </a:p>
        </p:txBody>
      </p:sp>
      <p:sp>
        <p:nvSpPr>
          <p:cNvPr id="4" name="Slide Number Placeholder 3"/>
          <p:cNvSpPr>
            <a:spLocks noGrp="1"/>
          </p:cNvSpPr>
          <p:nvPr>
            <p:ph type="sldNum" sz="quarter" idx="5"/>
          </p:nvPr>
        </p:nvSpPr>
        <p:spPr/>
        <p:txBody>
          <a:bodyPr/>
          <a:lstStyle/>
          <a:p>
            <a:fld id="{69557912-3EA4-47B1-9CC0-B0A93E89449C}" type="slidenum">
              <a:rPr lang="en-US" smtClean="0"/>
              <a:t>22</a:t>
            </a:fld>
            <a:endParaRPr lang="en-US"/>
          </a:p>
        </p:txBody>
      </p:sp>
    </p:spTree>
    <p:extLst>
      <p:ext uri="{BB962C8B-B14F-4D97-AF65-F5344CB8AC3E}">
        <p14:creationId xmlns:p14="http://schemas.microsoft.com/office/powerpoint/2010/main" val="1711279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Based on average CIDRZ salary support for the three on-site personnel types, total direct personnel cost was largest for UAG, followed by CAG, FT, and START.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factored in the number of patients active in each model, unit cost per Person Service Year was largest for FT at $45.73, followed by UAG ($37.39), CAG ($24.53), and START ($5.20).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substituting government salary levels for similar types of personnel (mainly for CLO and PT at $1.78 and $2.78 per hour), total unit cost (per PSY) were lowered to $22.04, $20.81, $20.29 for FT, UAG, and CAG models.  </a:t>
            </a:r>
          </a:p>
        </p:txBody>
      </p:sp>
      <p:sp>
        <p:nvSpPr>
          <p:cNvPr id="4" name="Slide Number Placeholder 3"/>
          <p:cNvSpPr>
            <a:spLocks noGrp="1"/>
          </p:cNvSpPr>
          <p:nvPr>
            <p:ph type="sldNum" sz="quarter" idx="5"/>
          </p:nvPr>
        </p:nvSpPr>
        <p:spPr/>
        <p:txBody>
          <a:bodyPr/>
          <a:lstStyle/>
          <a:p>
            <a:fld id="{25D17625-1BE7-4FE9-A9A7-3B3CB9A5958A}" type="slidenum">
              <a:rPr lang="en-US" smtClean="0"/>
              <a:t>23</a:t>
            </a:fld>
            <a:endParaRPr lang="en-US"/>
          </a:p>
        </p:txBody>
      </p:sp>
    </p:spTree>
    <p:extLst>
      <p:ext uri="{BB962C8B-B14F-4D97-AF65-F5344CB8AC3E}">
        <p14:creationId xmlns:p14="http://schemas.microsoft.com/office/powerpoint/2010/main" val="367024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CommART</a:t>
            </a:r>
            <a:r>
              <a:rPr lang="en-US" dirty="0"/>
              <a:t> study had three main objectives: (1) To determine the acceptability, appropriateness and feasibility of a differentiated care systems in Zambia; (2) To evaluate the effectiveness, efficiency and health care quality of differentiated care and (3) To develop a toolkit for assessment of local needs and preferences</a:t>
            </a:r>
          </a:p>
          <a:p>
            <a:endParaRPr lang="en-US" dirty="0"/>
          </a:p>
          <a:p>
            <a:r>
              <a:rPr lang="en-US" dirty="0"/>
              <a:t>This presentation focuses on activities that were done to achieve objective 2. </a:t>
            </a:r>
          </a:p>
          <a:p>
            <a:endParaRPr lang="en-US" dirty="0"/>
          </a:p>
          <a:p>
            <a:r>
              <a:rPr lang="en-US" dirty="0"/>
              <a:t>1. Efficacy </a:t>
            </a:r>
            <a:r>
              <a:rPr lang="mr-IN" dirty="0"/>
              <a:t>–</a:t>
            </a:r>
            <a:r>
              <a:rPr lang="en-US" dirty="0"/>
              <a:t> Can DSD models work under ideal</a:t>
            </a:r>
            <a:r>
              <a:rPr lang="en-US" baseline="0" dirty="0"/>
              <a:t> circumstances?</a:t>
            </a:r>
          </a:p>
          <a:p>
            <a:r>
              <a:rPr lang="en-US" baseline="0" dirty="0"/>
              <a:t>2. Effectiveness </a:t>
            </a:r>
            <a:r>
              <a:rPr lang="mr-IN" baseline="0" dirty="0"/>
              <a:t>–</a:t>
            </a:r>
            <a:r>
              <a:rPr lang="en-US" baseline="0" dirty="0"/>
              <a:t> Do DSD models work in clinical practice: under usual circumstances?</a:t>
            </a:r>
          </a:p>
          <a:p>
            <a:r>
              <a:rPr lang="en-US" baseline="0" dirty="0"/>
              <a:t>3. Cost effectiveness </a:t>
            </a:r>
            <a:r>
              <a:rPr lang="mr-IN" baseline="0" dirty="0"/>
              <a:t>–</a:t>
            </a:r>
            <a:r>
              <a:rPr lang="en-US" baseline="0" dirty="0"/>
              <a:t> Are DSD models worth implementing: what is the effect of DSD models in relation to the resources they consume?</a:t>
            </a:r>
            <a:endParaRPr lang="en-US" dirty="0"/>
          </a:p>
        </p:txBody>
      </p:sp>
      <p:sp>
        <p:nvSpPr>
          <p:cNvPr id="4" name="Slide Number Placeholder 3"/>
          <p:cNvSpPr>
            <a:spLocks noGrp="1"/>
          </p:cNvSpPr>
          <p:nvPr>
            <p:ph type="sldNum" sz="quarter" idx="5"/>
          </p:nvPr>
        </p:nvSpPr>
        <p:spPr/>
        <p:txBody>
          <a:bodyPr/>
          <a:lstStyle/>
          <a:p>
            <a:fld id="{CC1900F1-128E-49D5-B593-6056F46C4976}" type="slidenum">
              <a:rPr lang="en-US" smtClean="0"/>
              <a:t>2</a:t>
            </a:fld>
            <a:endParaRPr lang="en-US"/>
          </a:p>
        </p:txBody>
      </p:sp>
    </p:spTree>
    <p:extLst>
      <p:ext uri="{BB962C8B-B14F-4D97-AF65-F5344CB8AC3E}">
        <p14:creationId xmlns:p14="http://schemas.microsoft.com/office/powerpoint/2010/main" val="64364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Overall model costs </a:t>
            </a:r>
            <a:r>
              <a:rPr lang="en-US" sz="1200" kern="1200" dirty="0">
                <a:solidFill>
                  <a:schemeClr val="tx1"/>
                </a:solidFill>
                <a:effectLst/>
                <a:latin typeface="+mn-lt"/>
                <a:ea typeface="+mn-ea"/>
                <a:cs typeface="+mn-cs"/>
              </a:rPr>
              <a:t>were calculated using top-down costing of the total DSD model operation cost per patient service year (PSY) by model type to include direct personnel, overhead and operations, and supervision &amp; training costs.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preliminary cost analysis results of the DSD models in the </a:t>
            </a:r>
            <a:r>
              <a:rPr lang="en-US" sz="1200" kern="1200" dirty="0" err="1">
                <a:solidFill>
                  <a:schemeClr val="tx1"/>
                </a:solidFill>
                <a:effectLst/>
                <a:latin typeface="+mn-lt"/>
                <a:ea typeface="+mn-ea"/>
                <a:cs typeface="+mn-cs"/>
              </a:rPr>
              <a:t>CommART</a:t>
            </a:r>
            <a:r>
              <a:rPr lang="en-US" sz="1200" kern="1200" dirty="0">
                <a:solidFill>
                  <a:schemeClr val="tx1"/>
                </a:solidFill>
                <a:effectLst/>
                <a:latin typeface="+mn-lt"/>
                <a:ea typeface="+mn-ea"/>
                <a:cs typeface="+mn-cs"/>
              </a:rPr>
              <a:t> study suggest that the three DSD model operations costs are higher compared to the annual routine ART visit costs at $43.22 (Range $20.53 – $103.25). Given the DSD models in our </a:t>
            </a:r>
            <a:r>
              <a:rPr lang="en-US" sz="1200" kern="1200" dirty="0" err="1">
                <a:solidFill>
                  <a:schemeClr val="tx1"/>
                </a:solidFill>
                <a:effectLst/>
                <a:latin typeface="+mn-lt"/>
                <a:ea typeface="+mn-ea"/>
                <a:cs typeface="+mn-cs"/>
              </a:rPr>
              <a:t>CommART</a:t>
            </a:r>
            <a:r>
              <a:rPr lang="en-US" sz="1200" kern="1200" dirty="0">
                <a:solidFill>
                  <a:schemeClr val="tx1"/>
                </a:solidFill>
                <a:effectLst/>
                <a:latin typeface="+mn-lt"/>
                <a:ea typeface="+mn-ea"/>
                <a:cs typeface="+mn-cs"/>
              </a:rPr>
              <a:t> study indicates positive benefits to the patient adherence and care, additional analyses are currently being planned to evaluate the cost-effectiveness of the DSD models in the </a:t>
            </a:r>
            <a:r>
              <a:rPr lang="en-US" sz="1200" kern="1200" dirty="0" err="1">
                <a:solidFill>
                  <a:schemeClr val="tx1"/>
                </a:solidFill>
                <a:effectLst/>
                <a:latin typeface="+mn-lt"/>
                <a:ea typeface="+mn-ea"/>
                <a:cs typeface="+mn-cs"/>
              </a:rPr>
              <a:t>CommART</a:t>
            </a:r>
            <a:r>
              <a:rPr lang="en-US" sz="1200" kern="1200" dirty="0">
                <a:solidFill>
                  <a:schemeClr val="tx1"/>
                </a:solidFill>
                <a:effectLst/>
                <a:latin typeface="+mn-lt"/>
                <a:ea typeface="+mn-ea"/>
                <a:cs typeface="+mn-cs"/>
              </a:rPr>
              <a:t> study.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C1900F1-128E-49D5-B593-6056F46C4976}" type="slidenum">
              <a:rPr lang="en-US" smtClean="0"/>
              <a:t>25</a:t>
            </a:fld>
            <a:endParaRPr lang="en-US"/>
          </a:p>
        </p:txBody>
      </p:sp>
    </p:spTree>
    <p:extLst>
      <p:ext uri="{BB962C8B-B14F-4D97-AF65-F5344CB8AC3E}">
        <p14:creationId xmlns:p14="http://schemas.microsoft.com/office/powerpoint/2010/main" val="499388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900F1-128E-49D5-B593-6056F46C4976}" type="slidenum">
              <a:rPr lang="en-US" smtClean="0"/>
              <a:t>26</a:t>
            </a:fld>
            <a:endParaRPr lang="en-US"/>
          </a:p>
        </p:txBody>
      </p:sp>
    </p:spTree>
    <p:extLst>
      <p:ext uri="{BB962C8B-B14F-4D97-AF65-F5344CB8AC3E}">
        <p14:creationId xmlns:p14="http://schemas.microsoft.com/office/powerpoint/2010/main" val="50719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The WHO’s recommendation to expand ART eligibility to include all HIV positive individuals regardless of WHO clinical staging and CD4 cell count has led to massive uptake of ART worldwide.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4…such as critical human resource shortage, increased workloads, congestion, limited patient-clinician interaction. If inadequacies are not addressed, they may have long term effects on HIV treatment. There is opportunity for improvements these inadequacies.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30000" dirty="0"/>
          </a:p>
          <a:p>
            <a:endParaRPr lang="en-US" dirty="0"/>
          </a:p>
        </p:txBody>
      </p:sp>
      <p:sp>
        <p:nvSpPr>
          <p:cNvPr id="4" name="Slide Number Placeholder 3"/>
          <p:cNvSpPr>
            <a:spLocks noGrp="1"/>
          </p:cNvSpPr>
          <p:nvPr>
            <p:ph type="sldNum" sz="quarter" idx="5"/>
          </p:nvPr>
        </p:nvSpPr>
        <p:spPr/>
        <p:txBody>
          <a:bodyPr/>
          <a:lstStyle/>
          <a:p>
            <a:fld id="{CC1900F1-128E-49D5-B593-6056F46C4976}" type="slidenum">
              <a:rPr lang="en-US" smtClean="0"/>
              <a:t>3</a:t>
            </a:fld>
            <a:endParaRPr lang="en-US"/>
          </a:p>
        </p:txBody>
      </p:sp>
    </p:spTree>
    <p:extLst>
      <p:ext uri="{BB962C8B-B14F-4D97-AF65-F5344CB8AC3E}">
        <p14:creationId xmlns:p14="http://schemas.microsoft.com/office/powerpoint/2010/main" val="205547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In the recent past, the WHO ART guidelines have recommended DSD models to improve coverage, quality and adherence </a:t>
            </a:r>
          </a:p>
          <a:p>
            <a:r>
              <a:rPr lang="en-US" dirty="0"/>
              <a:t>3. In Zambia, there is a dearth of knowledge on operational workflow of staff in ART clinics, distribution of patient visits and cost of implementing DSD models. </a:t>
            </a:r>
          </a:p>
        </p:txBody>
      </p:sp>
      <p:sp>
        <p:nvSpPr>
          <p:cNvPr id="4" name="Slide Number Placeholder 3"/>
          <p:cNvSpPr>
            <a:spLocks noGrp="1"/>
          </p:cNvSpPr>
          <p:nvPr>
            <p:ph type="sldNum" sz="quarter" idx="5"/>
          </p:nvPr>
        </p:nvSpPr>
        <p:spPr/>
        <p:txBody>
          <a:bodyPr/>
          <a:lstStyle/>
          <a:p>
            <a:fld id="{CC1900F1-128E-49D5-B593-6056F46C4976}" type="slidenum">
              <a:rPr lang="en-US" smtClean="0"/>
              <a:t>4</a:t>
            </a:fld>
            <a:endParaRPr lang="en-US"/>
          </a:p>
        </p:txBody>
      </p:sp>
    </p:spTree>
    <p:extLst>
      <p:ext uri="{BB962C8B-B14F-4D97-AF65-F5344CB8AC3E}">
        <p14:creationId xmlns:p14="http://schemas.microsoft.com/office/powerpoint/2010/main" val="128179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Firstly, we sought to understand the operational characteristics of ART clinics in Zambia using a work measurement technique for systematically observing, analyzing and recording times of performing specific tasks (in this case ART clinic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e.g. of workflow inefficiencies = wait time and</a:t>
            </a:r>
            <a:r>
              <a:rPr lang="en-US" sz="1200" dirty="0">
                <a:solidFill>
                  <a:schemeClr val="tx1"/>
                </a:solidFill>
              </a:rPr>
              <a:t> congestion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 Secondly, we wanted to estimate current costs of routine ART care in selected clinics in Zambia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Tom-down approach determines unit cost by deriving the total cost of providing services based on past expenditure and then  </a:t>
            </a:r>
          </a:p>
          <a:p>
            <a:r>
              <a:rPr lang="en-US" dirty="0"/>
              <a:t>Bottom-up approach considers all inputs used to provide a service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3. Thirdly, we aimed at assessing workloads and time commitment for </a:t>
            </a:r>
            <a:r>
              <a:rPr lang="en-US" sz="1200" dirty="0" err="1">
                <a:solidFill>
                  <a:schemeClr val="tx1"/>
                </a:solidFill>
              </a:rPr>
              <a:t>CommART</a:t>
            </a:r>
            <a:r>
              <a:rPr lang="en-US" sz="1200" dirty="0">
                <a:solidFill>
                  <a:schemeClr val="tx1"/>
                </a:solidFill>
              </a:rPr>
              <a:t> field staff and apportion costs to research, implementation and operations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CC1900F1-128E-49D5-B593-6056F46C4976}" type="slidenum">
              <a:rPr lang="en-US" smtClean="0"/>
              <a:t>5</a:t>
            </a:fld>
            <a:endParaRPr lang="en-US"/>
          </a:p>
        </p:txBody>
      </p:sp>
    </p:spTree>
    <p:extLst>
      <p:ext uri="{BB962C8B-B14F-4D97-AF65-F5344CB8AC3E}">
        <p14:creationId xmlns:p14="http://schemas.microsoft.com/office/powerpoint/2010/main" val="255550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able to achieve the outlined objectives, we needed to determine what kind of costs to collect. Costs were therefore categorized into patient, program and provider costs. </a:t>
            </a:r>
          </a:p>
        </p:txBody>
      </p:sp>
      <p:sp>
        <p:nvSpPr>
          <p:cNvPr id="4" name="Slide Number Placeholder 3"/>
          <p:cNvSpPr>
            <a:spLocks noGrp="1"/>
          </p:cNvSpPr>
          <p:nvPr>
            <p:ph type="sldNum" sz="quarter" idx="5"/>
          </p:nvPr>
        </p:nvSpPr>
        <p:spPr/>
        <p:txBody>
          <a:bodyPr/>
          <a:lstStyle/>
          <a:p>
            <a:fld id="{CC1900F1-128E-49D5-B593-6056F46C4976}" type="slidenum">
              <a:rPr lang="en-US" smtClean="0"/>
              <a:t>6</a:t>
            </a:fld>
            <a:endParaRPr lang="en-US"/>
          </a:p>
        </p:txBody>
      </p:sp>
    </p:spTree>
    <p:extLst>
      <p:ext uri="{BB962C8B-B14F-4D97-AF65-F5344CB8AC3E}">
        <p14:creationId xmlns:p14="http://schemas.microsoft.com/office/powerpoint/2010/main" val="1117453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dirty="0"/>
              <a:t>1. Generally, the costing studies were planned along side the study. Sites were selected after the main study sites had started implementing differentiated models for HIV care</a:t>
            </a:r>
          </a:p>
          <a:p>
            <a:pPr marL="171450" indent="-171450">
              <a:buFont typeface="Arial" panose="020B0604020202020204" pitchFamily="34" charset="0"/>
              <a:buChar char="•"/>
            </a:pPr>
            <a:r>
              <a:rPr lang="en-US" altLang="ko-KR" dirty="0"/>
              <a:t>3. We assigned codes for  identified clinic activities that were going to be observed, including; counseling, clinician, triage, pharmacy.</a:t>
            </a:r>
          </a:p>
          <a:p>
            <a:endParaRPr lang="en-US" dirty="0"/>
          </a:p>
        </p:txBody>
      </p:sp>
      <p:sp>
        <p:nvSpPr>
          <p:cNvPr id="4" name="Slide Number Placeholder 3"/>
          <p:cNvSpPr>
            <a:spLocks noGrp="1"/>
          </p:cNvSpPr>
          <p:nvPr>
            <p:ph type="sldNum" sz="quarter" idx="5"/>
          </p:nvPr>
        </p:nvSpPr>
        <p:spPr/>
        <p:txBody>
          <a:bodyPr/>
          <a:lstStyle/>
          <a:p>
            <a:fld id="{CC1900F1-128E-49D5-B593-6056F46C4976}" type="slidenum">
              <a:rPr lang="en-US" smtClean="0"/>
              <a:t>7</a:t>
            </a:fld>
            <a:endParaRPr lang="en-US"/>
          </a:p>
        </p:txBody>
      </p:sp>
    </p:spTree>
    <p:extLst>
      <p:ext uri="{BB962C8B-B14F-4D97-AF65-F5344CB8AC3E}">
        <p14:creationId xmlns:p14="http://schemas.microsoft.com/office/powerpoint/2010/main" val="196849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900F1-128E-49D5-B593-6056F46C4976}" type="slidenum">
              <a:rPr lang="en-US" smtClean="0"/>
              <a:t>8</a:t>
            </a:fld>
            <a:endParaRPr lang="en-US"/>
          </a:p>
        </p:txBody>
      </p:sp>
    </p:spTree>
    <p:extLst>
      <p:ext uri="{BB962C8B-B14F-4D97-AF65-F5344CB8AC3E}">
        <p14:creationId xmlns:p14="http://schemas.microsoft.com/office/powerpoint/2010/main" val="2921013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557912-3EA4-47B1-9CC0-B0A93E89449C}" type="slidenum">
              <a:rPr lang="en-US" smtClean="0"/>
              <a:t>9</a:t>
            </a:fld>
            <a:endParaRPr lang="en-US"/>
          </a:p>
        </p:txBody>
      </p:sp>
    </p:spTree>
    <p:extLst>
      <p:ext uri="{BB962C8B-B14F-4D97-AF65-F5344CB8AC3E}">
        <p14:creationId xmlns:p14="http://schemas.microsoft.com/office/powerpoint/2010/main" val="172547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B59158E-A620-4EA5-8BC9-55EE79863C14}" type="datetimeFigureOut">
              <a:rPr lang="en-GB" smtClean="0"/>
              <a:t>25/09/2018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193978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59158E-A620-4EA5-8BC9-55EE79863C14}" type="datetimeFigureOut">
              <a:rPr lang="en-GB" smtClean="0"/>
              <a:t>25/09/2018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212467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59158E-A620-4EA5-8BC9-55EE79863C14}" type="datetimeFigureOut">
              <a:rPr lang="en-GB" smtClean="0"/>
              <a:t>25/09/2018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1567236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D08FE3-DE51-429D-9331-7B322C238986}" type="datetimeFigureOut">
              <a:rPr lang="en-GB" smtClean="0"/>
              <a:t>25/09/2018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71934-A810-45F7-BBCE-6D9DEB792141}" type="slidenum">
              <a:rPr lang="en-GB" smtClean="0"/>
              <a:t>‹#›</a:t>
            </a:fld>
            <a:endParaRPr lang="en-GB"/>
          </a:p>
        </p:txBody>
      </p:sp>
    </p:spTree>
    <p:extLst>
      <p:ext uri="{BB962C8B-B14F-4D97-AF65-F5344CB8AC3E}">
        <p14:creationId xmlns:p14="http://schemas.microsoft.com/office/powerpoint/2010/main" val="148090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59158E-A620-4EA5-8BC9-55EE79863C14}" type="datetimeFigureOut">
              <a:rPr lang="en-GB" smtClean="0"/>
              <a:t>25/09/2018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382567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59158E-A620-4EA5-8BC9-55EE79863C14}" type="datetimeFigureOut">
              <a:rPr lang="en-GB" smtClean="0"/>
              <a:t>25/09/2018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74746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B59158E-A620-4EA5-8BC9-55EE79863C14}" type="datetimeFigureOut">
              <a:rPr lang="en-GB" smtClean="0"/>
              <a:t>25/09/2018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36496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59158E-A620-4EA5-8BC9-55EE79863C14}" type="datetimeFigureOut">
              <a:rPr lang="en-GB" smtClean="0"/>
              <a:t>25/09/2018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274738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B59158E-A620-4EA5-8BC9-55EE79863C14}" type="datetimeFigureOut">
              <a:rPr lang="en-GB" smtClean="0"/>
              <a:t>25/09/2018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169818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9158E-A620-4EA5-8BC9-55EE79863C14}" type="datetimeFigureOut">
              <a:rPr lang="en-GB" smtClean="0"/>
              <a:t>25/09/2018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143467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59158E-A620-4EA5-8BC9-55EE79863C14}" type="datetimeFigureOut">
              <a:rPr lang="en-GB" smtClean="0"/>
              <a:t>25/09/2018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140011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59158E-A620-4EA5-8BC9-55EE79863C14}" type="datetimeFigureOut">
              <a:rPr lang="en-GB" smtClean="0"/>
              <a:t>25/09/2018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389570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9158E-A620-4EA5-8BC9-55EE79863C14}" type="datetimeFigureOut">
              <a:rPr lang="en-GB" smtClean="0"/>
              <a:t>25/09/2018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CD9BA-B8DF-4E25-A2B1-D02D4FFFA842}" type="slidenum">
              <a:rPr lang="en-GB" smtClean="0"/>
              <a:t>‹#›</a:t>
            </a:fld>
            <a:endParaRPr lang="en-GB"/>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311900"/>
            <a:ext cx="2495550" cy="54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63206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08FE3-DE51-429D-9331-7B322C238986}" type="datetimeFigureOut">
              <a:rPr lang="en-GB" smtClean="0"/>
              <a:t>25/09/2018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71934-A810-45F7-BBCE-6D9DEB792141}" type="slidenum">
              <a:rPr lang="en-GB" smtClean="0"/>
              <a:t>‹#›</a:t>
            </a:fld>
            <a:endParaRPr lang="en-GB"/>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472" y="5943600"/>
            <a:ext cx="883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763180"/>
      </p:ext>
    </p:extLst>
  </p:cSld>
  <p:clrMap bg1="lt1" tx1="dk1" bg2="lt2" tx2="dk2" accent1="accent1" accent2="accent2" accent3="accent3" accent4="accent4" accent5="accent5" accent6="accent6" hlink="hlink" folHlink="folHlink"/>
  <p:sldLayoutIdLst>
    <p:sldLayoutId id="214748384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810000"/>
          </a:xfrm>
        </p:spPr>
        <p:txBody>
          <a:bodyPr>
            <a:normAutofit/>
          </a:bodyPr>
          <a:lstStyle/>
          <a:p>
            <a:r>
              <a:rPr lang="en-US" sz="4000" dirty="0">
                <a:latin typeface="+mn-lt"/>
              </a:rPr>
              <a:t>Community ART for Retention in Zambia: </a:t>
            </a:r>
            <a:br>
              <a:rPr lang="en-US" sz="4000" dirty="0">
                <a:latin typeface="+mn-lt"/>
              </a:rPr>
            </a:br>
            <a:r>
              <a:rPr lang="en-US" sz="4000" dirty="0"/>
              <a:t>Health Economics Evaluations</a:t>
            </a:r>
            <a:endParaRPr lang="en-US" sz="4000" dirty="0">
              <a:latin typeface="+mn-lt"/>
            </a:endParaRPr>
          </a:p>
        </p:txBody>
      </p:sp>
      <p:sp>
        <p:nvSpPr>
          <p:cNvPr id="3" name="Subtitle 2"/>
          <p:cNvSpPr>
            <a:spLocks noGrp="1"/>
          </p:cNvSpPr>
          <p:nvPr>
            <p:ph type="subTitle" idx="1"/>
          </p:nvPr>
        </p:nvSpPr>
        <p:spPr>
          <a:xfrm>
            <a:off x="228600" y="2971800"/>
            <a:ext cx="8610600" cy="1905000"/>
          </a:xfrm>
        </p:spPr>
        <p:txBody>
          <a:bodyPr>
            <a:normAutofit fontScale="77500" lnSpcReduction="20000"/>
          </a:bodyPr>
          <a:lstStyle/>
          <a:p>
            <a:r>
              <a:rPr lang="en-US" sz="2600" dirty="0"/>
              <a:t>Centre for Infectious Disease Research in Zambia (CIDRZ)</a:t>
            </a:r>
          </a:p>
          <a:p>
            <a:r>
              <a:rPr lang="en-US" sz="2600" dirty="0"/>
              <a:t>In partnership with the Zambian Ministry of Health </a:t>
            </a:r>
          </a:p>
          <a:p>
            <a:endParaRPr lang="en-US" sz="2600" dirty="0"/>
          </a:p>
          <a:p>
            <a:r>
              <a:rPr lang="en-US" sz="2600" dirty="0"/>
              <a:t>Sponsor: Bill &amp; Melinda Gates Foundation</a:t>
            </a:r>
          </a:p>
          <a:p>
            <a:endParaRPr lang="en-US" sz="2600" dirty="0"/>
          </a:p>
          <a:p>
            <a:r>
              <a:rPr lang="en-US" sz="2600" dirty="0"/>
              <a:t>19</a:t>
            </a:r>
            <a:r>
              <a:rPr lang="en-US" sz="2600" baseline="30000" dirty="0"/>
              <a:t>th</a:t>
            </a:r>
            <a:r>
              <a:rPr lang="en-US" sz="2600" dirty="0"/>
              <a:t> September 2018</a:t>
            </a:r>
          </a:p>
          <a:p>
            <a:endParaRPr lang="en-US" sz="2600" dirty="0"/>
          </a:p>
          <a:p>
            <a:endParaRPr lang="en-US" dirty="0"/>
          </a:p>
        </p:txBody>
      </p:sp>
      <p:sp>
        <p:nvSpPr>
          <p:cNvPr id="4" name="TextBox 3"/>
          <p:cNvSpPr txBox="1"/>
          <p:nvPr/>
        </p:nvSpPr>
        <p:spPr>
          <a:xfrm>
            <a:off x="849086" y="5405789"/>
            <a:ext cx="7391400" cy="369332"/>
          </a:xfrm>
          <a:prstGeom prst="rect">
            <a:avLst/>
          </a:prstGeom>
          <a:noFill/>
        </p:spPr>
        <p:txBody>
          <a:bodyPr wrap="square" rtlCol="0">
            <a:spAutoFit/>
          </a:bodyPr>
          <a:lstStyle/>
          <a:p>
            <a:r>
              <a:rPr lang="en-US" b="1" dirty="0"/>
              <a:t>Collaborators: James Cooke University, Johns Hopkins, UAB, UCSF, UNZA</a:t>
            </a:r>
            <a:endParaRPr lang="en-US" dirty="0"/>
          </a:p>
        </p:txBody>
      </p:sp>
      <p:sp>
        <p:nvSpPr>
          <p:cNvPr id="6" name="TextBox 5"/>
          <p:cNvSpPr txBox="1"/>
          <p:nvPr/>
        </p:nvSpPr>
        <p:spPr>
          <a:xfrm>
            <a:off x="-228599" y="6308725"/>
            <a:ext cx="3200400" cy="758290"/>
          </a:xfrm>
          <a:prstGeom prst="rect">
            <a:avLst/>
          </a:prstGeom>
          <a:noFill/>
        </p:spPr>
        <p:txBody>
          <a:bodyPr wrap="square" rtlCol="0">
            <a:spAutoFit/>
          </a:bodyPr>
          <a:lstStyle/>
          <a:p>
            <a:endParaRPr lang="en-US"/>
          </a:p>
        </p:txBody>
      </p:sp>
      <p:sp>
        <p:nvSpPr>
          <p:cNvPr id="7" name="TextBox 6"/>
          <p:cNvSpPr txBox="1"/>
          <p:nvPr/>
        </p:nvSpPr>
        <p:spPr>
          <a:xfrm>
            <a:off x="-76199" y="6461125"/>
            <a:ext cx="3200400" cy="75829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407199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5E35C0-FDE8-9743-A81C-D117AE96D86B}"/>
              </a:ext>
            </a:extLst>
          </p:cNvPr>
          <p:cNvSpPr/>
          <p:nvPr/>
        </p:nvSpPr>
        <p:spPr>
          <a:xfrm>
            <a:off x="1449977" y="2483574"/>
            <a:ext cx="6446520" cy="600164"/>
          </a:xfrm>
          <a:prstGeom prst="rect">
            <a:avLst/>
          </a:prstGeom>
        </p:spPr>
        <p:txBody>
          <a:bodyPr wrap="square">
            <a:spAutoFit/>
          </a:bodyPr>
          <a:lstStyle/>
          <a:p>
            <a:r>
              <a:rPr lang="en-US" sz="3300" dirty="0"/>
              <a:t>Results: Time and Motion Analysis </a:t>
            </a:r>
          </a:p>
        </p:txBody>
      </p:sp>
    </p:spTree>
    <p:extLst>
      <p:ext uri="{BB962C8B-B14F-4D97-AF65-F5344CB8AC3E}">
        <p14:creationId xmlns:p14="http://schemas.microsoft.com/office/powerpoint/2010/main" val="1191983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FC99-91D6-D342-9684-066EBE3AD682}"/>
              </a:ext>
            </a:extLst>
          </p:cNvPr>
          <p:cNvSpPr>
            <a:spLocks noGrp="1"/>
          </p:cNvSpPr>
          <p:nvPr>
            <p:ph type="title"/>
          </p:nvPr>
        </p:nvSpPr>
        <p:spPr>
          <a:xfrm>
            <a:off x="0" y="889048"/>
            <a:ext cx="9144000" cy="994172"/>
          </a:xfrm>
        </p:spPr>
        <p:txBody>
          <a:bodyPr>
            <a:normAutofit fontScale="90000"/>
          </a:bodyPr>
          <a:lstStyle/>
          <a:p>
            <a:r>
              <a:rPr lang="en-US" dirty="0"/>
              <a:t>Distribution of Clinical Staff Time by Service</a:t>
            </a:r>
          </a:p>
        </p:txBody>
      </p:sp>
      <p:graphicFrame>
        <p:nvGraphicFramePr>
          <p:cNvPr id="17" name="Table 16">
            <a:extLst>
              <a:ext uri="{FF2B5EF4-FFF2-40B4-BE49-F238E27FC236}">
                <a16:creationId xmlns:a16="http://schemas.microsoft.com/office/drawing/2014/main" id="{A4918F7C-078E-674B-9771-9C46E8EEA457}"/>
              </a:ext>
            </a:extLst>
          </p:cNvPr>
          <p:cNvGraphicFramePr>
            <a:graphicFrameLocks noGrp="1"/>
          </p:cNvGraphicFramePr>
          <p:nvPr/>
        </p:nvGraphicFramePr>
        <p:xfrm>
          <a:off x="0" y="1883219"/>
          <a:ext cx="9144007" cy="4202593"/>
        </p:xfrm>
        <a:graphic>
          <a:graphicData uri="http://schemas.openxmlformats.org/drawingml/2006/table">
            <a:tbl>
              <a:tblPr firstRow="1" firstCol="1" bandRow="1">
                <a:tableStyleId>{5C22544A-7EE6-4342-B048-85BDC9FD1C3A}</a:tableStyleId>
              </a:tblPr>
              <a:tblGrid>
                <a:gridCol w="1382127">
                  <a:extLst>
                    <a:ext uri="{9D8B030D-6E8A-4147-A177-3AD203B41FA5}">
                      <a16:colId xmlns:a16="http://schemas.microsoft.com/office/drawing/2014/main" val="1627883326"/>
                    </a:ext>
                  </a:extLst>
                </a:gridCol>
                <a:gridCol w="970235">
                  <a:extLst>
                    <a:ext uri="{9D8B030D-6E8A-4147-A177-3AD203B41FA5}">
                      <a16:colId xmlns:a16="http://schemas.microsoft.com/office/drawing/2014/main" val="2296070000"/>
                    </a:ext>
                  </a:extLst>
                </a:gridCol>
                <a:gridCol w="970235">
                  <a:extLst>
                    <a:ext uri="{9D8B030D-6E8A-4147-A177-3AD203B41FA5}">
                      <a16:colId xmlns:a16="http://schemas.microsoft.com/office/drawing/2014/main" val="2306440720"/>
                    </a:ext>
                  </a:extLst>
                </a:gridCol>
                <a:gridCol w="970235">
                  <a:extLst>
                    <a:ext uri="{9D8B030D-6E8A-4147-A177-3AD203B41FA5}">
                      <a16:colId xmlns:a16="http://schemas.microsoft.com/office/drawing/2014/main" val="2202516958"/>
                    </a:ext>
                  </a:extLst>
                </a:gridCol>
                <a:gridCol w="970235">
                  <a:extLst>
                    <a:ext uri="{9D8B030D-6E8A-4147-A177-3AD203B41FA5}">
                      <a16:colId xmlns:a16="http://schemas.microsoft.com/office/drawing/2014/main" val="3184517119"/>
                    </a:ext>
                  </a:extLst>
                </a:gridCol>
                <a:gridCol w="970235">
                  <a:extLst>
                    <a:ext uri="{9D8B030D-6E8A-4147-A177-3AD203B41FA5}">
                      <a16:colId xmlns:a16="http://schemas.microsoft.com/office/drawing/2014/main" val="1880069954"/>
                    </a:ext>
                  </a:extLst>
                </a:gridCol>
                <a:gridCol w="970235">
                  <a:extLst>
                    <a:ext uri="{9D8B030D-6E8A-4147-A177-3AD203B41FA5}">
                      <a16:colId xmlns:a16="http://schemas.microsoft.com/office/drawing/2014/main" val="3507100800"/>
                    </a:ext>
                  </a:extLst>
                </a:gridCol>
                <a:gridCol w="970235">
                  <a:extLst>
                    <a:ext uri="{9D8B030D-6E8A-4147-A177-3AD203B41FA5}">
                      <a16:colId xmlns:a16="http://schemas.microsoft.com/office/drawing/2014/main" val="245296168"/>
                    </a:ext>
                  </a:extLst>
                </a:gridCol>
                <a:gridCol w="970235">
                  <a:extLst>
                    <a:ext uri="{9D8B030D-6E8A-4147-A177-3AD203B41FA5}">
                      <a16:colId xmlns:a16="http://schemas.microsoft.com/office/drawing/2014/main" val="142194622"/>
                    </a:ext>
                  </a:extLst>
                </a:gridCol>
              </a:tblGrid>
              <a:tr h="491081">
                <a:tc rowSpan="3">
                  <a:txBody>
                    <a:bodyPr/>
                    <a:lstStyle/>
                    <a:p>
                      <a:pPr algn="ctr" rtl="0" fontAlgn="ctr"/>
                      <a:r>
                        <a:rPr lang="en-US" sz="1500" u="none" strike="noStrike">
                          <a:solidFill>
                            <a:schemeClr val="tx1"/>
                          </a:solidFill>
                          <a:effectLst/>
                        </a:rPr>
                        <a:t>Key Clinical Activity Groups</a:t>
                      </a:r>
                      <a:endParaRPr lang="en-US" sz="1500" b="1" i="0" u="none" strike="noStrike">
                        <a:solidFill>
                          <a:schemeClr val="tx1"/>
                        </a:solidFill>
                        <a:effectLst/>
                        <a:latin typeface="Calibri" panose="020F0502020204030204" pitchFamily="34" charset="0"/>
                      </a:endParaRPr>
                    </a:p>
                  </a:txBody>
                  <a:tcPr marL="5614" marR="5614" marT="5614" marB="0" anchor="ctr">
                    <a:noFill/>
                  </a:tcPr>
                </a:tc>
                <a:tc gridSpan="2">
                  <a:txBody>
                    <a:bodyPr/>
                    <a:lstStyle/>
                    <a:p>
                      <a:pPr algn="ctr" rtl="0" fontAlgn="ctr"/>
                      <a:r>
                        <a:rPr lang="en-US" sz="1500" u="none" strike="noStrike">
                          <a:solidFill>
                            <a:schemeClr val="tx1"/>
                          </a:solidFill>
                          <a:effectLst/>
                        </a:rPr>
                        <a:t>Counselors </a:t>
                      </a:r>
                      <a:br>
                        <a:rPr lang="en-US" sz="1500" u="none" strike="noStrike">
                          <a:solidFill>
                            <a:schemeClr val="tx1"/>
                          </a:solidFill>
                          <a:effectLst/>
                        </a:rPr>
                      </a:br>
                      <a:r>
                        <a:rPr lang="en-US" sz="1500" u="none" strike="noStrike">
                          <a:solidFill>
                            <a:schemeClr val="tx1"/>
                          </a:solidFill>
                          <a:effectLst/>
                        </a:rPr>
                        <a:t>(n=53)</a:t>
                      </a:r>
                      <a:endParaRPr lang="en-US" sz="1500" b="1" i="0" u="none" strike="noStrike">
                        <a:solidFill>
                          <a:schemeClr val="tx1"/>
                        </a:solidFill>
                        <a:effectLst/>
                        <a:latin typeface="Calibri" panose="020F0502020204030204" pitchFamily="34" charset="0"/>
                      </a:endParaRPr>
                    </a:p>
                  </a:txBody>
                  <a:tcPr marL="5614" marR="5614" marT="5614" marB="0" anchor="ctr">
                    <a:noFill/>
                  </a:tcPr>
                </a:tc>
                <a:tc hMerge="1">
                  <a:txBody>
                    <a:bodyPr/>
                    <a:lstStyle/>
                    <a:p>
                      <a:endParaRPr lang="en-US"/>
                    </a:p>
                  </a:txBody>
                  <a:tcPr/>
                </a:tc>
                <a:tc gridSpan="2">
                  <a:txBody>
                    <a:bodyPr/>
                    <a:lstStyle/>
                    <a:p>
                      <a:pPr algn="ctr" rtl="0" fontAlgn="ctr"/>
                      <a:r>
                        <a:rPr lang="en-US" sz="1500" u="none" strike="noStrike" dirty="0">
                          <a:solidFill>
                            <a:schemeClr val="tx1"/>
                          </a:solidFill>
                          <a:effectLst/>
                        </a:rPr>
                        <a:t>Clinical Officers </a:t>
                      </a:r>
                    </a:p>
                    <a:p>
                      <a:pPr algn="ctr" rtl="0" fontAlgn="ctr"/>
                      <a:r>
                        <a:rPr lang="en-US" sz="1500" u="none" strike="noStrike" dirty="0">
                          <a:solidFill>
                            <a:schemeClr val="tx1"/>
                          </a:solidFill>
                          <a:effectLst/>
                        </a:rPr>
                        <a:t>(n=10)</a:t>
                      </a:r>
                      <a:endParaRPr lang="en-US" sz="1500" b="1" i="0" u="none" strike="noStrike" dirty="0">
                        <a:solidFill>
                          <a:schemeClr val="tx1"/>
                        </a:solidFill>
                        <a:effectLst/>
                        <a:latin typeface="Calibri" panose="020F0502020204030204" pitchFamily="34" charset="0"/>
                      </a:endParaRPr>
                    </a:p>
                  </a:txBody>
                  <a:tcPr marL="5614" marR="5614" marT="5614" marB="0" anchor="ctr">
                    <a:noFill/>
                  </a:tcPr>
                </a:tc>
                <a:tc hMerge="1">
                  <a:txBody>
                    <a:bodyPr/>
                    <a:lstStyle/>
                    <a:p>
                      <a:endParaRPr lang="en-US"/>
                    </a:p>
                  </a:txBody>
                  <a:tcPr/>
                </a:tc>
                <a:tc gridSpan="2">
                  <a:txBody>
                    <a:bodyPr/>
                    <a:lstStyle/>
                    <a:p>
                      <a:pPr algn="ctr" rtl="0" fontAlgn="ctr"/>
                      <a:r>
                        <a:rPr lang="en-US" sz="1500" u="none" strike="noStrike">
                          <a:solidFill>
                            <a:schemeClr val="tx1"/>
                          </a:solidFill>
                          <a:effectLst/>
                        </a:rPr>
                        <a:t>Nurses </a:t>
                      </a:r>
                      <a:br>
                        <a:rPr lang="en-US" sz="1500" u="none" strike="noStrike">
                          <a:solidFill>
                            <a:schemeClr val="tx1"/>
                          </a:solidFill>
                          <a:effectLst/>
                        </a:rPr>
                      </a:br>
                      <a:r>
                        <a:rPr lang="en-US" sz="1500" u="none" strike="noStrike">
                          <a:solidFill>
                            <a:schemeClr val="tx1"/>
                          </a:solidFill>
                          <a:effectLst/>
                        </a:rPr>
                        <a:t>(n=31)</a:t>
                      </a:r>
                      <a:endParaRPr lang="en-US" sz="1500" b="1" i="0" u="none" strike="noStrike">
                        <a:solidFill>
                          <a:schemeClr val="tx1"/>
                        </a:solidFill>
                        <a:effectLst/>
                        <a:latin typeface="Calibri" panose="020F0502020204030204" pitchFamily="34" charset="0"/>
                      </a:endParaRPr>
                    </a:p>
                  </a:txBody>
                  <a:tcPr marL="5614" marR="5614" marT="5614" marB="0" anchor="ctr">
                    <a:noFill/>
                  </a:tcPr>
                </a:tc>
                <a:tc hMerge="1">
                  <a:txBody>
                    <a:bodyPr/>
                    <a:lstStyle/>
                    <a:p>
                      <a:endParaRPr lang="en-US"/>
                    </a:p>
                  </a:txBody>
                  <a:tcPr/>
                </a:tc>
                <a:tc gridSpan="2">
                  <a:txBody>
                    <a:bodyPr/>
                    <a:lstStyle/>
                    <a:p>
                      <a:pPr algn="ctr" rtl="0" fontAlgn="ctr"/>
                      <a:r>
                        <a:rPr lang="en-US" sz="1500" u="none" strike="noStrike" dirty="0">
                          <a:solidFill>
                            <a:schemeClr val="tx1"/>
                          </a:solidFill>
                          <a:effectLst/>
                        </a:rPr>
                        <a:t>Pharmacy Tech </a:t>
                      </a:r>
                    </a:p>
                    <a:p>
                      <a:pPr algn="ctr" rtl="0" fontAlgn="ctr"/>
                      <a:r>
                        <a:rPr lang="en-US" sz="1500" u="none" strike="noStrike" dirty="0">
                          <a:solidFill>
                            <a:schemeClr val="tx1"/>
                          </a:solidFill>
                          <a:effectLst/>
                        </a:rPr>
                        <a:t>(n=10)</a:t>
                      </a:r>
                      <a:endParaRPr lang="en-US" sz="1500" b="1" i="0" u="none" strike="noStrike" dirty="0">
                        <a:solidFill>
                          <a:schemeClr val="tx1"/>
                        </a:solidFill>
                        <a:effectLst/>
                        <a:latin typeface="Calibri" panose="020F0502020204030204" pitchFamily="34" charset="0"/>
                      </a:endParaRPr>
                    </a:p>
                  </a:txBody>
                  <a:tcPr marL="5614" marR="5614" marT="5614" marB="0" anchor="ctr">
                    <a:noFill/>
                  </a:tcPr>
                </a:tc>
                <a:tc hMerge="1">
                  <a:txBody>
                    <a:bodyPr/>
                    <a:lstStyle/>
                    <a:p>
                      <a:endParaRPr lang="en-US"/>
                    </a:p>
                  </a:txBody>
                  <a:tcPr/>
                </a:tc>
                <a:extLst>
                  <a:ext uri="{0D108BD9-81ED-4DB2-BD59-A6C34878D82A}">
                    <a16:rowId xmlns:a16="http://schemas.microsoft.com/office/drawing/2014/main" val="1851879848"/>
                  </a:ext>
                </a:extLst>
              </a:tr>
              <a:tr h="1095489">
                <a:tc vMerge="1">
                  <a:txBody>
                    <a:bodyPr/>
                    <a:lstStyle/>
                    <a:p>
                      <a:endParaRPr lang="en-US"/>
                    </a:p>
                  </a:txBody>
                  <a:tcPr/>
                </a:tc>
                <a:tc>
                  <a:txBody>
                    <a:bodyPr/>
                    <a:lstStyle/>
                    <a:p>
                      <a:pPr algn="ctr" rtl="0" fontAlgn="ctr"/>
                      <a:r>
                        <a:rPr lang="en-US" sz="1500" u="none" strike="noStrike">
                          <a:solidFill>
                            <a:schemeClr val="tx1"/>
                          </a:solidFill>
                          <a:effectLst/>
                        </a:rPr>
                        <a:t>Time per Patient in minutes </a:t>
                      </a:r>
                      <a:endParaRPr lang="en-US" sz="1500" b="0" i="0" u="none" strike="noStrike">
                        <a:solidFill>
                          <a:schemeClr val="tx1"/>
                        </a:solidFill>
                        <a:effectLst/>
                        <a:latin typeface="Calibri" panose="020F0502020204030204" pitchFamily="34" charset="0"/>
                      </a:endParaRPr>
                    </a:p>
                  </a:txBody>
                  <a:tcPr marL="5614" marR="5614" marT="5614" marB="0" anchor="ctr">
                    <a:noFill/>
                  </a:tcPr>
                </a:tc>
                <a:tc rowSpan="2">
                  <a:txBody>
                    <a:bodyPr/>
                    <a:lstStyle/>
                    <a:p>
                      <a:pPr algn="ctr" rtl="0" fontAlgn="ctr"/>
                      <a:r>
                        <a:rPr lang="en-US" sz="1500" u="none" strike="noStrike">
                          <a:solidFill>
                            <a:schemeClr val="tx1"/>
                          </a:solidFill>
                          <a:effectLst/>
                        </a:rPr>
                        <a:t>Percent Daily Time</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Time per Patient in minutes</a:t>
                      </a:r>
                      <a:endParaRPr lang="en-US" sz="1500" b="0" i="0" u="none" strike="noStrike">
                        <a:solidFill>
                          <a:schemeClr val="tx1"/>
                        </a:solidFill>
                        <a:effectLst/>
                        <a:latin typeface="Calibri" panose="020F0502020204030204" pitchFamily="34" charset="0"/>
                      </a:endParaRPr>
                    </a:p>
                  </a:txBody>
                  <a:tcPr marL="5614" marR="5614" marT="5614" marB="0" anchor="ctr">
                    <a:noFill/>
                  </a:tcPr>
                </a:tc>
                <a:tc rowSpan="2">
                  <a:txBody>
                    <a:bodyPr/>
                    <a:lstStyle/>
                    <a:p>
                      <a:pPr algn="ctr" rtl="0" fontAlgn="ctr"/>
                      <a:r>
                        <a:rPr lang="en-US" sz="1500" u="none" strike="noStrike">
                          <a:solidFill>
                            <a:schemeClr val="tx1"/>
                          </a:solidFill>
                          <a:effectLst/>
                        </a:rPr>
                        <a:t>Percent Daily Time</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Time per Patient in minutes</a:t>
                      </a:r>
                      <a:endParaRPr lang="en-US" sz="1500" b="0" i="0" u="none" strike="noStrike">
                        <a:solidFill>
                          <a:schemeClr val="tx1"/>
                        </a:solidFill>
                        <a:effectLst/>
                        <a:latin typeface="Calibri" panose="020F0502020204030204" pitchFamily="34" charset="0"/>
                      </a:endParaRPr>
                    </a:p>
                  </a:txBody>
                  <a:tcPr marL="5614" marR="5614" marT="5614" marB="0" anchor="ctr">
                    <a:noFill/>
                  </a:tcPr>
                </a:tc>
                <a:tc rowSpan="2">
                  <a:txBody>
                    <a:bodyPr/>
                    <a:lstStyle/>
                    <a:p>
                      <a:pPr algn="ctr" rtl="0" fontAlgn="ctr"/>
                      <a:r>
                        <a:rPr lang="en-US" sz="1500" u="none" strike="noStrike">
                          <a:solidFill>
                            <a:schemeClr val="tx1"/>
                          </a:solidFill>
                          <a:effectLst/>
                        </a:rPr>
                        <a:t>Percent Daily Time</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Time per Patient in minutes</a:t>
                      </a:r>
                      <a:endParaRPr lang="en-US" sz="1500" b="0" i="0" u="none" strike="noStrike">
                        <a:solidFill>
                          <a:schemeClr val="tx1"/>
                        </a:solidFill>
                        <a:effectLst/>
                        <a:latin typeface="Calibri" panose="020F0502020204030204" pitchFamily="34" charset="0"/>
                      </a:endParaRPr>
                    </a:p>
                  </a:txBody>
                  <a:tcPr marL="5614" marR="5614" marT="5614" marB="0" anchor="ctr">
                    <a:noFill/>
                  </a:tcPr>
                </a:tc>
                <a:tc rowSpan="2">
                  <a:txBody>
                    <a:bodyPr/>
                    <a:lstStyle/>
                    <a:p>
                      <a:pPr algn="ctr" rtl="0" fontAlgn="ctr"/>
                      <a:r>
                        <a:rPr lang="en-US" sz="1500" u="none" strike="noStrike">
                          <a:solidFill>
                            <a:schemeClr val="tx1"/>
                          </a:solidFill>
                          <a:effectLst/>
                        </a:rPr>
                        <a:t>Percent Daily Time</a:t>
                      </a:r>
                      <a:endParaRPr lang="en-US" sz="1500" b="0" i="0" u="none" strike="noStrike">
                        <a:solidFill>
                          <a:schemeClr val="tx1"/>
                        </a:solidFill>
                        <a:effectLst/>
                        <a:latin typeface="Calibri" panose="020F0502020204030204" pitchFamily="34" charset="0"/>
                      </a:endParaRPr>
                    </a:p>
                  </a:txBody>
                  <a:tcPr marL="5614" marR="5614" marT="5614" marB="0" anchor="ctr">
                    <a:noFill/>
                  </a:tcPr>
                </a:tc>
                <a:extLst>
                  <a:ext uri="{0D108BD9-81ED-4DB2-BD59-A6C34878D82A}">
                    <a16:rowId xmlns:a16="http://schemas.microsoft.com/office/drawing/2014/main" val="1703490197"/>
                  </a:ext>
                </a:extLst>
              </a:tr>
              <a:tr h="264429">
                <a:tc vMerge="1">
                  <a:txBody>
                    <a:bodyPr/>
                    <a:lstStyle/>
                    <a:p>
                      <a:endParaRPr lang="en-US"/>
                    </a:p>
                  </a:txBody>
                  <a:tcPr/>
                </a:tc>
                <a:tc>
                  <a:txBody>
                    <a:bodyPr/>
                    <a:lstStyle/>
                    <a:p>
                      <a:pPr algn="ctr" rtl="0" fontAlgn="ctr"/>
                      <a:r>
                        <a:rPr lang="en-US" sz="1500" u="none" strike="noStrike">
                          <a:solidFill>
                            <a:schemeClr val="tx1"/>
                          </a:solidFill>
                          <a:effectLst/>
                        </a:rPr>
                        <a:t>(1Q, 3Q) </a:t>
                      </a:r>
                      <a:endParaRPr lang="en-US" sz="1500" b="0" i="0" u="none" strike="noStrike">
                        <a:solidFill>
                          <a:schemeClr val="tx1"/>
                        </a:solidFill>
                        <a:effectLst/>
                        <a:latin typeface="Calibri" panose="020F0502020204030204" pitchFamily="34" charset="0"/>
                      </a:endParaRPr>
                    </a:p>
                  </a:txBody>
                  <a:tcPr marL="5614" marR="5614" marT="5614" marB="0" anchor="ctr">
                    <a:noFill/>
                  </a:tcPr>
                </a:tc>
                <a:tc vMerge="1">
                  <a:txBody>
                    <a:bodyPr/>
                    <a:lstStyle/>
                    <a:p>
                      <a:endParaRPr lang="en-US"/>
                    </a:p>
                  </a:txBody>
                  <a:tcPr/>
                </a:tc>
                <a:tc>
                  <a:txBody>
                    <a:bodyPr/>
                    <a:lstStyle/>
                    <a:p>
                      <a:pPr algn="ctr" rtl="0" fontAlgn="ctr"/>
                      <a:r>
                        <a:rPr lang="en-US" sz="1500" u="none" strike="noStrike">
                          <a:solidFill>
                            <a:schemeClr val="tx1"/>
                          </a:solidFill>
                          <a:effectLst/>
                        </a:rPr>
                        <a:t>(1Q, 3Q) </a:t>
                      </a:r>
                      <a:endParaRPr lang="en-US" sz="1500" b="0" i="0" u="none" strike="noStrike">
                        <a:solidFill>
                          <a:schemeClr val="tx1"/>
                        </a:solidFill>
                        <a:effectLst/>
                        <a:latin typeface="Calibri" panose="020F0502020204030204" pitchFamily="34" charset="0"/>
                      </a:endParaRPr>
                    </a:p>
                  </a:txBody>
                  <a:tcPr marL="5614" marR="5614" marT="5614" marB="0" anchor="ctr">
                    <a:noFill/>
                  </a:tcPr>
                </a:tc>
                <a:tc vMerge="1">
                  <a:txBody>
                    <a:bodyPr/>
                    <a:lstStyle/>
                    <a:p>
                      <a:endParaRPr lang="en-US"/>
                    </a:p>
                  </a:txBody>
                  <a:tcPr/>
                </a:tc>
                <a:tc>
                  <a:txBody>
                    <a:bodyPr/>
                    <a:lstStyle/>
                    <a:p>
                      <a:pPr algn="ctr" rtl="0" fontAlgn="ctr"/>
                      <a:r>
                        <a:rPr lang="en-US" sz="1500" u="none" strike="noStrike">
                          <a:solidFill>
                            <a:schemeClr val="tx1"/>
                          </a:solidFill>
                          <a:effectLst/>
                        </a:rPr>
                        <a:t>(1Q, 3Q) </a:t>
                      </a:r>
                      <a:endParaRPr lang="en-US" sz="1500" b="0" i="0" u="none" strike="noStrike">
                        <a:solidFill>
                          <a:schemeClr val="tx1"/>
                        </a:solidFill>
                        <a:effectLst/>
                        <a:latin typeface="Calibri" panose="020F0502020204030204" pitchFamily="34" charset="0"/>
                      </a:endParaRPr>
                    </a:p>
                  </a:txBody>
                  <a:tcPr marL="5614" marR="5614" marT="5614" marB="0" anchor="ctr">
                    <a:noFill/>
                  </a:tcPr>
                </a:tc>
                <a:tc vMerge="1">
                  <a:txBody>
                    <a:bodyPr/>
                    <a:lstStyle/>
                    <a:p>
                      <a:endParaRPr lang="en-US"/>
                    </a:p>
                  </a:txBody>
                  <a:tcPr/>
                </a:tc>
                <a:tc>
                  <a:txBody>
                    <a:bodyPr/>
                    <a:lstStyle/>
                    <a:p>
                      <a:pPr algn="ctr" rtl="0" fontAlgn="ctr"/>
                      <a:r>
                        <a:rPr lang="en-US" sz="1500" u="none" strike="noStrike">
                          <a:solidFill>
                            <a:schemeClr val="tx1"/>
                          </a:solidFill>
                          <a:effectLst/>
                        </a:rPr>
                        <a:t>(1Q, 3Q) </a:t>
                      </a:r>
                      <a:endParaRPr lang="en-US" sz="1500" b="0" i="0" u="none" strike="noStrike">
                        <a:solidFill>
                          <a:schemeClr val="tx1"/>
                        </a:solidFill>
                        <a:effectLst/>
                        <a:latin typeface="Calibri" panose="020F0502020204030204" pitchFamily="34" charset="0"/>
                      </a:endParaRPr>
                    </a:p>
                  </a:txBody>
                  <a:tcPr marL="5614" marR="5614" marT="5614" marB="0" anchor="ctr">
                    <a:noFill/>
                  </a:tcPr>
                </a:tc>
                <a:tc vMerge="1">
                  <a:txBody>
                    <a:bodyPr/>
                    <a:lstStyle/>
                    <a:p>
                      <a:endParaRPr lang="en-US"/>
                    </a:p>
                  </a:txBody>
                  <a:tcPr/>
                </a:tc>
                <a:extLst>
                  <a:ext uri="{0D108BD9-81ED-4DB2-BD59-A6C34878D82A}">
                    <a16:rowId xmlns:a16="http://schemas.microsoft.com/office/drawing/2014/main" val="3281384218"/>
                  </a:ext>
                </a:extLst>
              </a:tr>
              <a:tr h="377756">
                <a:tc>
                  <a:txBody>
                    <a:bodyPr/>
                    <a:lstStyle/>
                    <a:p>
                      <a:pPr algn="l" rtl="0" fontAlgn="ctr"/>
                      <a:r>
                        <a:rPr lang="en-US" sz="1500" u="none" strike="noStrike">
                          <a:solidFill>
                            <a:schemeClr val="tx1"/>
                          </a:solidFill>
                          <a:effectLst/>
                        </a:rPr>
                        <a:t>Counseling</a:t>
                      </a:r>
                      <a:endParaRPr lang="en-US" sz="1500" b="1"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4 (2,7)</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32%</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3 (1.5,4)</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0%</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a:t>
                      </a:r>
                      <a:endParaRPr lang="en-US" sz="1500" b="0" i="0" u="none" strike="noStrike">
                        <a:solidFill>
                          <a:schemeClr val="tx1"/>
                        </a:solidFill>
                        <a:effectLst/>
                        <a:latin typeface="Calibri" panose="020F0502020204030204" pitchFamily="34" charset="0"/>
                      </a:endParaRPr>
                    </a:p>
                  </a:txBody>
                  <a:tcPr marL="5614" marR="5614" marT="5614" marB="0" anchor="ctr">
                    <a:noFill/>
                  </a:tcPr>
                </a:tc>
                <a:extLst>
                  <a:ext uri="{0D108BD9-81ED-4DB2-BD59-A6C34878D82A}">
                    <a16:rowId xmlns:a16="http://schemas.microsoft.com/office/drawing/2014/main" val="4024757340"/>
                  </a:ext>
                </a:extLst>
              </a:tr>
              <a:tr h="377756">
                <a:tc>
                  <a:txBody>
                    <a:bodyPr/>
                    <a:lstStyle/>
                    <a:p>
                      <a:pPr algn="l" rtl="0" fontAlgn="ctr"/>
                      <a:r>
                        <a:rPr lang="en-US" sz="1500" u="none" strike="noStrike">
                          <a:solidFill>
                            <a:schemeClr val="tx1"/>
                          </a:solidFill>
                          <a:effectLst/>
                        </a:rPr>
                        <a:t>Clinical Visit</a:t>
                      </a:r>
                      <a:endParaRPr lang="en-US" sz="1500" b="1"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2 (2,4)</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12%</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3 (2,5)</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79%</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3 (2,4)</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45%</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a:t>
                      </a:r>
                      <a:endParaRPr lang="en-US" sz="1500" b="0" i="0" u="none" strike="noStrike">
                        <a:solidFill>
                          <a:schemeClr val="tx1"/>
                        </a:solidFill>
                        <a:effectLst/>
                        <a:latin typeface="Calibri" panose="020F0502020204030204" pitchFamily="34" charset="0"/>
                      </a:endParaRPr>
                    </a:p>
                  </a:txBody>
                  <a:tcPr marL="5614" marR="5614" marT="5614" marB="0" anchor="ctr">
                    <a:noFill/>
                  </a:tcPr>
                </a:tc>
                <a:extLst>
                  <a:ext uri="{0D108BD9-81ED-4DB2-BD59-A6C34878D82A}">
                    <a16:rowId xmlns:a16="http://schemas.microsoft.com/office/drawing/2014/main" val="1491030773"/>
                  </a:ext>
                </a:extLst>
              </a:tr>
              <a:tr h="377756">
                <a:tc>
                  <a:txBody>
                    <a:bodyPr/>
                    <a:lstStyle/>
                    <a:p>
                      <a:pPr algn="l" rtl="0" fontAlgn="ctr"/>
                      <a:r>
                        <a:rPr lang="en-US" sz="1500" u="none" strike="noStrike">
                          <a:solidFill>
                            <a:schemeClr val="tx1"/>
                          </a:solidFill>
                          <a:effectLst/>
                        </a:rPr>
                        <a:t>Pharmacy</a:t>
                      </a:r>
                      <a:endParaRPr lang="en-US" sz="1500" b="1"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3 (2,4)</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3%</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3.5 (2,5)</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1%</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1 (1,2)</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1%</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2 (1,2)</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57%</a:t>
                      </a:r>
                      <a:endParaRPr lang="en-US" sz="1500" b="0" i="0" u="none" strike="noStrike">
                        <a:solidFill>
                          <a:schemeClr val="tx1"/>
                        </a:solidFill>
                        <a:effectLst/>
                        <a:latin typeface="Calibri" panose="020F0502020204030204" pitchFamily="34" charset="0"/>
                      </a:endParaRPr>
                    </a:p>
                  </a:txBody>
                  <a:tcPr marL="5614" marR="5614" marT="5614" marB="0" anchor="ctr">
                    <a:noFill/>
                  </a:tcPr>
                </a:tc>
                <a:extLst>
                  <a:ext uri="{0D108BD9-81ED-4DB2-BD59-A6C34878D82A}">
                    <a16:rowId xmlns:a16="http://schemas.microsoft.com/office/drawing/2014/main" val="1756486951"/>
                  </a:ext>
                </a:extLst>
              </a:tr>
              <a:tr h="377756">
                <a:tc>
                  <a:txBody>
                    <a:bodyPr/>
                    <a:lstStyle/>
                    <a:p>
                      <a:pPr algn="l" rtl="0" fontAlgn="ctr"/>
                      <a:r>
                        <a:rPr lang="en-US" sz="1500" u="none" strike="noStrike">
                          <a:solidFill>
                            <a:schemeClr val="tx1"/>
                          </a:solidFill>
                          <a:effectLst/>
                        </a:rPr>
                        <a:t>Lab</a:t>
                      </a:r>
                      <a:endParaRPr lang="en-US" sz="1500" b="1"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4 (3,5)</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9%</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a:t>
                      </a:r>
                      <a:endParaRPr lang="en-US" sz="1500" b="0" i="0" u="none" strike="noStrike">
                        <a:solidFill>
                          <a:schemeClr val="tx1"/>
                        </a:solidFill>
                        <a:effectLst/>
                        <a:latin typeface="Calibri" panose="020F0502020204030204" pitchFamily="34" charset="0"/>
                      </a:endParaRPr>
                    </a:p>
                  </a:txBody>
                  <a:tcPr marL="5614" marR="5614" marT="5614" marB="0" anchor="ctr">
                    <a:noFill/>
                  </a:tcPr>
                </a:tc>
                <a:extLst>
                  <a:ext uri="{0D108BD9-81ED-4DB2-BD59-A6C34878D82A}">
                    <a16:rowId xmlns:a16="http://schemas.microsoft.com/office/drawing/2014/main" val="1105024988"/>
                  </a:ext>
                </a:extLst>
              </a:tr>
              <a:tr h="462814">
                <a:tc>
                  <a:txBody>
                    <a:bodyPr/>
                    <a:lstStyle/>
                    <a:p>
                      <a:pPr algn="l" rtl="0" fontAlgn="ctr"/>
                      <a:r>
                        <a:rPr lang="en-US" sz="1500" u="none" strike="noStrike">
                          <a:solidFill>
                            <a:schemeClr val="tx1"/>
                          </a:solidFill>
                          <a:effectLst/>
                        </a:rPr>
                        <a:t>Administrative** </a:t>
                      </a:r>
                      <a:endParaRPr lang="en-US" sz="1500" b="1"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5.8</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34%</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0.1</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2%</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4</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18%</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3</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20%</a:t>
                      </a:r>
                      <a:endParaRPr lang="en-US" sz="1500" b="0" i="0" u="none" strike="noStrike">
                        <a:solidFill>
                          <a:schemeClr val="tx1"/>
                        </a:solidFill>
                        <a:effectLst/>
                        <a:latin typeface="Calibri" panose="020F0502020204030204" pitchFamily="34" charset="0"/>
                      </a:endParaRPr>
                    </a:p>
                  </a:txBody>
                  <a:tcPr marL="5614" marR="5614" marT="5614" marB="0" anchor="ctr">
                    <a:noFill/>
                  </a:tcPr>
                </a:tc>
                <a:extLst>
                  <a:ext uri="{0D108BD9-81ED-4DB2-BD59-A6C34878D82A}">
                    <a16:rowId xmlns:a16="http://schemas.microsoft.com/office/drawing/2014/main" val="2394126790"/>
                  </a:ext>
                </a:extLst>
              </a:tr>
              <a:tr h="377756">
                <a:tc>
                  <a:txBody>
                    <a:bodyPr/>
                    <a:lstStyle/>
                    <a:p>
                      <a:pPr algn="l" rtl="0" fontAlgn="ctr"/>
                      <a:r>
                        <a:rPr lang="en-US" sz="1500" u="none" strike="noStrike" dirty="0">
                          <a:solidFill>
                            <a:schemeClr val="tx1"/>
                          </a:solidFill>
                          <a:effectLst/>
                        </a:rPr>
                        <a:t>Other**</a:t>
                      </a:r>
                      <a:endParaRPr lang="en-US" sz="1500" b="1" i="0" u="none" strike="noStrike" dirty="0">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3.6</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21%</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0.9</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19%</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5</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27%</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a:solidFill>
                            <a:schemeClr val="tx1"/>
                          </a:solidFill>
                          <a:effectLst/>
                        </a:rPr>
                        <a:t>3</a:t>
                      </a:r>
                      <a:endParaRPr lang="en-US" sz="1500" b="0" i="0" u="none" strike="noStrike">
                        <a:solidFill>
                          <a:schemeClr val="tx1"/>
                        </a:solidFill>
                        <a:effectLst/>
                        <a:latin typeface="Calibri" panose="020F0502020204030204" pitchFamily="34" charset="0"/>
                      </a:endParaRPr>
                    </a:p>
                  </a:txBody>
                  <a:tcPr marL="5614" marR="5614" marT="5614" marB="0" anchor="ctr">
                    <a:noFill/>
                  </a:tcPr>
                </a:tc>
                <a:tc>
                  <a:txBody>
                    <a:bodyPr/>
                    <a:lstStyle/>
                    <a:p>
                      <a:pPr algn="ctr" rtl="0" fontAlgn="ctr"/>
                      <a:r>
                        <a:rPr lang="en-US" sz="1500" u="none" strike="noStrike" dirty="0">
                          <a:solidFill>
                            <a:schemeClr val="tx1"/>
                          </a:solidFill>
                          <a:effectLst/>
                        </a:rPr>
                        <a:t>23%</a:t>
                      </a:r>
                      <a:endParaRPr lang="en-US" sz="1500" b="0" i="0" u="none" strike="noStrike" dirty="0">
                        <a:solidFill>
                          <a:schemeClr val="tx1"/>
                        </a:solidFill>
                        <a:effectLst/>
                        <a:latin typeface="Calibri" panose="020F0502020204030204" pitchFamily="34" charset="0"/>
                      </a:endParaRPr>
                    </a:p>
                  </a:txBody>
                  <a:tcPr marL="5614" marR="5614" marT="5614" marB="0" anchor="ctr">
                    <a:noFill/>
                  </a:tcPr>
                </a:tc>
                <a:extLst>
                  <a:ext uri="{0D108BD9-81ED-4DB2-BD59-A6C34878D82A}">
                    <a16:rowId xmlns:a16="http://schemas.microsoft.com/office/drawing/2014/main" val="1613186694"/>
                  </a:ext>
                </a:extLst>
              </a:tr>
            </a:tbl>
          </a:graphicData>
        </a:graphic>
      </p:graphicFrame>
    </p:spTree>
    <p:extLst>
      <p:ext uri="{BB962C8B-B14F-4D97-AF65-F5344CB8AC3E}">
        <p14:creationId xmlns:p14="http://schemas.microsoft.com/office/powerpoint/2010/main" val="8071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68D5-E803-4500-8CBC-BE5D54A1BBA5}"/>
              </a:ext>
            </a:extLst>
          </p:cNvPr>
          <p:cNvSpPr>
            <a:spLocks noGrp="1"/>
          </p:cNvSpPr>
          <p:nvPr>
            <p:ph type="title"/>
          </p:nvPr>
        </p:nvSpPr>
        <p:spPr>
          <a:xfrm>
            <a:off x="0" y="228600"/>
            <a:ext cx="9144000" cy="967512"/>
          </a:xfrm>
        </p:spPr>
        <p:txBody>
          <a:bodyPr>
            <a:normAutofit fontScale="90000"/>
          </a:bodyPr>
          <a:lstStyle/>
          <a:p>
            <a:r>
              <a:rPr lang="en-US" dirty="0"/>
              <a:t>Daily Activity Distribution by Health Care Worker</a:t>
            </a:r>
          </a:p>
        </p:txBody>
      </p:sp>
      <p:pic>
        <p:nvPicPr>
          <p:cNvPr id="5" name="Picture 4">
            <a:extLst>
              <a:ext uri="{FF2B5EF4-FFF2-40B4-BE49-F238E27FC236}">
                <a16:creationId xmlns:a16="http://schemas.microsoft.com/office/drawing/2014/main" id="{D451D3B3-59EB-4E17-918F-5D96766ED702}"/>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95400" y="1292852"/>
            <a:ext cx="6172200" cy="5026206"/>
          </a:xfrm>
          <a:prstGeom prst="rect">
            <a:avLst/>
          </a:prstGeom>
        </p:spPr>
      </p:pic>
    </p:spTree>
    <p:extLst>
      <p:ext uri="{BB962C8B-B14F-4D97-AF65-F5344CB8AC3E}">
        <p14:creationId xmlns:p14="http://schemas.microsoft.com/office/powerpoint/2010/main" val="1859277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F053-544C-4FF1-B2A1-D77133AF66C5}"/>
              </a:ext>
            </a:extLst>
          </p:cNvPr>
          <p:cNvSpPr>
            <a:spLocks noGrp="1"/>
          </p:cNvSpPr>
          <p:nvPr>
            <p:ph type="title"/>
          </p:nvPr>
        </p:nvSpPr>
        <p:spPr>
          <a:xfrm>
            <a:off x="0" y="228600"/>
            <a:ext cx="9144000" cy="914400"/>
          </a:xfrm>
        </p:spPr>
        <p:txBody>
          <a:bodyPr>
            <a:normAutofit fontScale="90000"/>
          </a:bodyPr>
          <a:lstStyle/>
          <a:p>
            <a:r>
              <a:rPr lang="en-US" dirty="0"/>
              <a:t>Duration of Patient Visits: Urban vs Rural</a:t>
            </a:r>
          </a:p>
        </p:txBody>
      </p:sp>
      <p:pic>
        <p:nvPicPr>
          <p:cNvPr id="5" name="Picture 4">
            <a:extLst>
              <a:ext uri="{FF2B5EF4-FFF2-40B4-BE49-F238E27FC236}">
                <a16:creationId xmlns:a16="http://schemas.microsoft.com/office/drawing/2014/main" id="{C0799F1A-15D9-4EE3-9CE6-2FB3D0FA170A}"/>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0600" y="1094055"/>
            <a:ext cx="6857999" cy="4990996"/>
          </a:xfrm>
          <a:prstGeom prst="rect">
            <a:avLst/>
          </a:prstGeom>
        </p:spPr>
      </p:pic>
    </p:spTree>
    <p:extLst>
      <p:ext uri="{BB962C8B-B14F-4D97-AF65-F5344CB8AC3E}">
        <p14:creationId xmlns:p14="http://schemas.microsoft.com/office/powerpoint/2010/main" val="378701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2741-0898-854C-AD6C-8A6DC3ECFCFF}"/>
              </a:ext>
            </a:extLst>
          </p:cNvPr>
          <p:cNvSpPr>
            <a:spLocks noGrp="1"/>
          </p:cNvSpPr>
          <p:nvPr>
            <p:ph type="title"/>
          </p:nvPr>
        </p:nvSpPr>
        <p:spPr/>
        <p:txBody>
          <a:bodyPr>
            <a:normAutofit fontScale="90000"/>
          </a:bodyPr>
          <a:lstStyle/>
          <a:p>
            <a:r>
              <a:rPr lang="en-US" dirty="0"/>
              <a:t>Limitations: Time and Motion Analysis</a:t>
            </a:r>
          </a:p>
        </p:txBody>
      </p:sp>
      <p:sp>
        <p:nvSpPr>
          <p:cNvPr id="3" name="Content Placeholder 2">
            <a:extLst>
              <a:ext uri="{FF2B5EF4-FFF2-40B4-BE49-F238E27FC236}">
                <a16:creationId xmlns:a16="http://schemas.microsoft.com/office/drawing/2014/main" id="{2DF8FD55-99DF-DD42-954F-2020810066AB}"/>
              </a:ext>
            </a:extLst>
          </p:cNvPr>
          <p:cNvSpPr>
            <a:spLocks noGrp="1"/>
          </p:cNvSpPr>
          <p:nvPr>
            <p:ph idx="1"/>
          </p:nvPr>
        </p:nvSpPr>
        <p:spPr/>
        <p:txBody>
          <a:bodyPr/>
          <a:lstStyle/>
          <a:p>
            <a:r>
              <a:rPr lang="en-US" dirty="0"/>
              <a:t>TAM data collection was conducted only once per clinic</a:t>
            </a:r>
          </a:p>
          <a:p>
            <a:r>
              <a:rPr lang="en-US" dirty="0"/>
              <a:t>At some sites, patient TAMs started after patients had arrived to access ART services</a:t>
            </a:r>
          </a:p>
          <a:p>
            <a:r>
              <a:rPr lang="en-US" dirty="0"/>
              <a:t>The short per-patient direct interaction are due to operational and patient-level factors which were not evaluated</a:t>
            </a:r>
          </a:p>
        </p:txBody>
      </p:sp>
    </p:spTree>
    <p:extLst>
      <p:ext uri="{BB962C8B-B14F-4D97-AF65-F5344CB8AC3E}">
        <p14:creationId xmlns:p14="http://schemas.microsoft.com/office/powerpoint/2010/main" val="2837845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24BC2-3CD4-481F-8D56-436C2E9BB59F}"/>
              </a:ext>
            </a:extLst>
          </p:cNvPr>
          <p:cNvSpPr>
            <a:spLocks noGrp="1"/>
          </p:cNvSpPr>
          <p:nvPr>
            <p:ph type="title"/>
          </p:nvPr>
        </p:nvSpPr>
        <p:spPr>
          <a:xfrm>
            <a:off x="457200" y="152400"/>
            <a:ext cx="8229600" cy="1143000"/>
          </a:xfrm>
        </p:spPr>
        <p:txBody>
          <a:bodyPr>
            <a:normAutofit fontScale="90000"/>
          </a:bodyPr>
          <a:lstStyle/>
          <a:p>
            <a:r>
              <a:rPr lang="en-US" dirty="0"/>
              <a:t>Conclusions: Time and Motion Analysis</a:t>
            </a:r>
          </a:p>
        </p:txBody>
      </p:sp>
      <p:sp>
        <p:nvSpPr>
          <p:cNvPr id="3" name="Content Placeholder 2">
            <a:extLst>
              <a:ext uri="{FF2B5EF4-FFF2-40B4-BE49-F238E27FC236}">
                <a16:creationId xmlns:a16="http://schemas.microsoft.com/office/drawing/2014/main" id="{C4BCBFF1-C269-40D4-B8B8-19AEA680570D}"/>
              </a:ext>
            </a:extLst>
          </p:cNvPr>
          <p:cNvSpPr>
            <a:spLocks noGrp="1"/>
          </p:cNvSpPr>
          <p:nvPr>
            <p:ph idx="1"/>
          </p:nvPr>
        </p:nvSpPr>
        <p:spPr>
          <a:xfrm>
            <a:off x="457200" y="1295400"/>
            <a:ext cx="8229600" cy="4525963"/>
          </a:xfrm>
        </p:spPr>
        <p:txBody>
          <a:bodyPr>
            <a:noAutofit/>
          </a:bodyPr>
          <a:lstStyle/>
          <a:p>
            <a:r>
              <a:rPr lang="en-US" sz="2800" dirty="0"/>
              <a:t>Patients experience limited interaction with clinic staff with most interactions lasting less than 5 minutes</a:t>
            </a:r>
          </a:p>
          <a:p>
            <a:r>
              <a:rPr lang="en-US" sz="2800" dirty="0"/>
              <a:t>Clinic staff spend between 20% and 53% of their time performing administrative and other non-patient activities</a:t>
            </a:r>
          </a:p>
          <a:p>
            <a:r>
              <a:rPr lang="en-US" sz="2800" dirty="0"/>
              <a:t>Differentiated models for delivery have potential to address some clinic inefficiencies</a:t>
            </a:r>
          </a:p>
          <a:p>
            <a:pPr marL="0" indent="0">
              <a:buNone/>
            </a:pPr>
            <a:endParaRPr lang="en-US" sz="2800" dirty="0"/>
          </a:p>
        </p:txBody>
      </p:sp>
    </p:spTree>
    <p:extLst>
      <p:ext uri="{BB962C8B-B14F-4D97-AF65-F5344CB8AC3E}">
        <p14:creationId xmlns:p14="http://schemas.microsoft.com/office/powerpoint/2010/main" val="2198576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5E35C0-FDE8-9743-A81C-D117AE96D86B}"/>
              </a:ext>
            </a:extLst>
          </p:cNvPr>
          <p:cNvSpPr/>
          <p:nvPr/>
        </p:nvSpPr>
        <p:spPr>
          <a:xfrm>
            <a:off x="0" y="2483575"/>
            <a:ext cx="9144000" cy="1615827"/>
          </a:xfrm>
          <a:prstGeom prst="rect">
            <a:avLst/>
          </a:prstGeom>
        </p:spPr>
        <p:txBody>
          <a:bodyPr wrap="square">
            <a:spAutoFit/>
          </a:bodyPr>
          <a:lstStyle/>
          <a:p>
            <a:pPr algn="ctr"/>
            <a:r>
              <a:rPr lang="en-US" sz="3300" dirty="0"/>
              <a:t>Results: Current Costs of Routine </a:t>
            </a:r>
          </a:p>
          <a:p>
            <a:pPr algn="ctr"/>
            <a:r>
              <a:rPr lang="en-US" sz="3300" dirty="0"/>
              <a:t>ART Care in Zambia</a:t>
            </a:r>
          </a:p>
          <a:p>
            <a:pPr algn="ctr"/>
            <a:endParaRPr lang="en-US" sz="3300" dirty="0"/>
          </a:p>
        </p:txBody>
      </p:sp>
    </p:spTree>
    <p:extLst>
      <p:ext uri="{BB962C8B-B14F-4D97-AF65-F5344CB8AC3E}">
        <p14:creationId xmlns:p14="http://schemas.microsoft.com/office/powerpoint/2010/main" val="395948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5F60859-C7CC-489E-A7E6-C4C900D5F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6" y="1345970"/>
            <a:ext cx="9085555" cy="4166060"/>
          </a:xfrm>
          <a:prstGeom prst="rect">
            <a:avLst/>
          </a:prstGeom>
        </p:spPr>
      </p:pic>
      <p:sp>
        <p:nvSpPr>
          <p:cNvPr id="4" name="Rectangle 3">
            <a:extLst>
              <a:ext uri="{FF2B5EF4-FFF2-40B4-BE49-F238E27FC236}">
                <a16:creationId xmlns:a16="http://schemas.microsoft.com/office/drawing/2014/main" id="{39C21475-C3DE-014D-B258-1C75D8991EC5}"/>
              </a:ext>
            </a:extLst>
          </p:cNvPr>
          <p:cNvSpPr/>
          <p:nvPr/>
        </p:nvSpPr>
        <p:spPr>
          <a:xfrm>
            <a:off x="159489" y="3464885"/>
            <a:ext cx="8875528" cy="195373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3513105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4C5678-7BAE-E74C-8D10-C7A2B4810C89}"/>
              </a:ext>
            </a:extLst>
          </p:cNvPr>
          <p:cNvSpPr>
            <a:spLocks noGrp="1"/>
          </p:cNvSpPr>
          <p:nvPr>
            <p:ph type="title"/>
          </p:nvPr>
        </p:nvSpPr>
        <p:spPr>
          <a:xfrm>
            <a:off x="457200" y="274638"/>
            <a:ext cx="8229600" cy="1143000"/>
          </a:xfrm>
        </p:spPr>
        <p:txBody>
          <a:bodyPr/>
          <a:lstStyle/>
          <a:p>
            <a:r>
              <a:rPr lang="en-US" dirty="0"/>
              <a:t>Annual Cost per Patient by Clinic</a:t>
            </a:r>
          </a:p>
        </p:txBody>
      </p:sp>
      <p:pic>
        <p:nvPicPr>
          <p:cNvPr id="6" name="Content Placeholder 14">
            <a:extLst>
              <a:ext uri="{FF2B5EF4-FFF2-40B4-BE49-F238E27FC236}">
                <a16:creationId xmlns:a16="http://schemas.microsoft.com/office/drawing/2014/main" id="{905404F1-E004-449E-AE64-94ABF55FC5DF}"/>
              </a:ext>
            </a:extLst>
          </p:cNvPr>
          <p:cNvPicPr/>
          <p:nvPr/>
        </p:nvPicPr>
        <p:blipFill rotWithShape="1">
          <a:blip r:embed="rId3">
            <a:extLst>
              <a:ext uri="{28A0092B-C50C-407E-A947-70E740481C1C}">
                <a14:useLocalDpi xmlns:a14="http://schemas.microsoft.com/office/drawing/2010/main" val="0"/>
              </a:ext>
            </a:extLst>
          </a:blip>
          <a:srcRect t="9936"/>
          <a:stretch/>
        </p:blipFill>
        <p:spPr bwMode="auto">
          <a:xfrm>
            <a:off x="304800" y="1524000"/>
            <a:ext cx="8382000"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130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24BC2-3CD4-481F-8D56-436C2E9BB59F}"/>
              </a:ext>
            </a:extLst>
          </p:cNvPr>
          <p:cNvSpPr>
            <a:spLocks noGrp="1"/>
          </p:cNvSpPr>
          <p:nvPr>
            <p:ph type="title"/>
          </p:nvPr>
        </p:nvSpPr>
        <p:spPr>
          <a:xfrm>
            <a:off x="0" y="228600"/>
            <a:ext cx="9144000" cy="1189038"/>
          </a:xfrm>
        </p:spPr>
        <p:txBody>
          <a:bodyPr>
            <a:normAutofit fontScale="90000"/>
          </a:bodyPr>
          <a:lstStyle/>
          <a:p>
            <a:br>
              <a:rPr lang="en-US" dirty="0"/>
            </a:br>
            <a:r>
              <a:rPr lang="en-US" dirty="0"/>
              <a:t>Limitations: Current Costs of Routine </a:t>
            </a:r>
            <a:br>
              <a:rPr lang="en-US" dirty="0"/>
            </a:br>
            <a:r>
              <a:rPr lang="en-US" dirty="0"/>
              <a:t>ART Care in Zambia</a:t>
            </a:r>
            <a:br>
              <a:rPr lang="en-US" dirty="0"/>
            </a:br>
            <a:endParaRPr lang="en-US" dirty="0"/>
          </a:p>
        </p:txBody>
      </p:sp>
      <p:sp>
        <p:nvSpPr>
          <p:cNvPr id="3" name="Content Placeholder 2">
            <a:extLst>
              <a:ext uri="{FF2B5EF4-FFF2-40B4-BE49-F238E27FC236}">
                <a16:creationId xmlns:a16="http://schemas.microsoft.com/office/drawing/2014/main" id="{C4BCBFF1-C269-40D4-B8B8-19AEA680570D}"/>
              </a:ext>
            </a:extLst>
          </p:cNvPr>
          <p:cNvSpPr>
            <a:spLocks noGrp="1"/>
          </p:cNvSpPr>
          <p:nvPr>
            <p:ph idx="1"/>
          </p:nvPr>
        </p:nvSpPr>
        <p:spPr/>
        <p:txBody>
          <a:bodyPr>
            <a:normAutofit fontScale="85000" lnSpcReduction="20000"/>
          </a:bodyPr>
          <a:lstStyle/>
          <a:p>
            <a:r>
              <a:rPr lang="en-US" dirty="0"/>
              <a:t>A small sample size of clinics making it difficult to evaluate confidence intervals in costs and run regressions</a:t>
            </a:r>
          </a:p>
          <a:p>
            <a:r>
              <a:rPr lang="en-US" dirty="0"/>
              <a:t>Additionally we do not have clinic characteristic variables assessed over time making it difficult to assess how changes in these characteristics may contribute to per patient costs through regression</a:t>
            </a:r>
          </a:p>
          <a:p>
            <a:r>
              <a:rPr lang="en-US" dirty="0"/>
              <a:t>Our costs are primarily assessed as the aggregate of costs and operational factors in the ten clinics included in this study making it difficult to assess within clinic cost variabilities resulting from day-to-day differences in clinic operations</a:t>
            </a:r>
          </a:p>
          <a:p>
            <a:pPr marL="0" indent="0">
              <a:buNone/>
            </a:pPr>
            <a:endParaRPr lang="en-US" dirty="0"/>
          </a:p>
        </p:txBody>
      </p:sp>
    </p:spTree>
    <p:extLst>
      <p:ext uri="{BB962C8B-B14F-4D97-AF65-F5344CB8AC3E}">
        <p14:creationId xmlns:p14="http://schemas.microsoft.com/office/powerpoint/2010/main" val="3843000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D759-2469-428B-8EE9-8A84E1338996}"/>
              </a:ext>
            </a:extLst>
          </p:cNvPr>
          <p:cNvSpPr>
            <a:spLocks noGrp="1"/>
          </p:cNvSpPr>
          <p:nvPr>
            <p:ph type="title"/>
          </p:nvPr>
        </p:nvSpPr>
        <p:spPr>
          <a:xfrm>
            <a:off x="0" y="381000"/>
            <a:ext cx="9144000" cy="994172"/>
          </a:xfrm>
        </p:spPr>
        <p:txBody>
          <a:bodyPr>
            <a:normAutofit fontScale="90000"/>
          </a:bodyPr>
          <a:lstStyle/>
          <a:p>
            <a:r>
              <a:rPr lang="en-US" dirty="0"/>
              <a:t>Evaluating Effectiveness, Efficiency and Cost-Effectiveness of Differentiated Service Delivery for HIV Care</a:t>
            </a:r>
          </a:p>
        </p:txBody>
      </p:sp>
      <p:sp>
        <p:nvSpPr>
          <p:cNvPr id="3" name="Content Placeholder 2">
            <a:extLst>
              <a:ext uri="{FF2B5EF4-FFF2-40B4-BE49-F238E27FC236}">
                <a16:creationId xmlns:a16="http://schemas.microsoft.com/office/drawing/2014/main" id="{175B946D-8BF2-49FE-A996-3446435E85B4}"/>
              </a:ext>
            </a:extLst>
          </p:cNvPr>
          <p:cNvSpPr>
            <a:spLocks noGrp="1"/>
          </p:cNvSpPr>
          <p:nvPr>
            <p:ph sz="half" idx="1"/>
          </p:nvPr>
        </p:nvSpPr>
        <p:spPr>
          <a:xfrm>
            <a:off x="152400" y="1893619"/>
            <a:ext cx="3892397" cy="3189684"/>
          </a:xfrm>
        </p:spPr>
        <p:txBody>
          <a:bodyPr>
            <a:noAutofit/>
          </a:bodyPr>
          <a:lstStyle/>
          <a:p>
            <a:r>
              <a:rPr lang="en-US" sz="2600" dirty="0"/>
              <a:t>Time and motion analysis of routine ART clinic service delivery</a:t>
            </a:r>
          </a:p>
          <a:p>
            <a:r>
              <a:rPr lang="en-US" sz="2600" dirty="0"/>
              <a:t>Routine ART services costs in 10 public ART clinics in Zambia</a:t>
            </a:r>
          </a:p>
          <a:p>
            <a:r>
              <a:rPr lang="en-US" sz="2600" dirty="0" err="1"/>
              <a:t>CommART</a:t>
            </a:r>
            <a:r>
              <a:rPr lang="en-US" sz="2600" dirty="0"/>
              <a:t> program healthcare worker workloads and service delivery costs </a:t>
            </a:r>
          </a:p>
        </p:txBody>
      </p:sp>
      <p:pic>
        <p:nvPicPr>
          <p:cNvPr id="8" name="Picture 2" descr="http://www.bmj.com/content/342/bmj.d2175/F3.large.jpg">
            <a:extLst>
              <a:ext uri="{FF2B5EF4-FFF2-40B4-BE49-F238E27FC236}">
                <a16:creationId xmlns:a16="http://schemas.microsoft.com/office/drawing/2014/main" id="{7D2276F1-69C4-7D4D-8668-EA9A75F641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9921" y="2209800"/>
            <a:ext cx="5173118"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864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F4269-2ED2-461E-8153-F5CC680AC241}"/>
              </a:ext>
            </a:extLst>
          </p:cNvPr>
          <p:cNvSpPr>
            <a:spLocks noGrp="1"/>
          </p:cNvSpPr>
          <p:nvPr>
            <p:ph type="title"/>
          </p:nvPr>
        </p:nvSpPr>
        <p:spPr>
          <a:xfrm>
            <a:off x="0" y="152400"/>
            <a:ext cx="9144000" cy="1447800"/>
          </a:xfrm>
        </p:spPr>
        <p:txBody>
          <a:bodyPr>
            <a:normAutofit fontScale="90000"/>
          </a:bodyPr>
          <a:lstStyle/>
          <a:p>
            <a:r>
              <a:rPr lang="en-US" dirty="0"/>
              <a:t>Conclusions: Current Costs of Routine ART Care in Zambia</a:t>
            </a:r>
            <a:br>
              <a:rPr lang="en-US" dirty="0"/>
            </a:br>
            <a:endParaRPr lang="en-US" dirty="0"/>
          </a:p>
        </p:txBody>
      </p:sp>
      <p:sp>
        <p:nvSpPr>
          <p:cNvPr id="3" name="Content Placeholder 2">
            <a:extLst>
              <a:ext uri="{FF2B5EF4-FFF2-40B4-BE49-F238E27FC236}">
                <a16:creationId xmlns:a16="http://schemas.microsoft.com/office/drawing/2014/main" id="{B90D06BB-3611-4111-BA46-DA938692BD88}"/>
              </a:ext>
            </a:extLst>
          </p:cNvPr>
          <p:cNvSpPr>
            <a:spLocks noGrp="1"/>
          </p:cNvSpPr>
          <p:nvPr>
            <p:ph idx="1"/>
          </p:nvPr>
        </p:nvSpPr>
        <p:spPr>
          <a:xfrm>
            <a:off x="457200" y="1295400"/>
            <a:ext cx="8229600" cy="4525963"/>
          </a:xfrm>
        </p:spPr>
        <p:txBody>
          <a:bodyPr>
            <a:noAutofit/>
          </a:bodyPr>
          <a:lstStyle/>
          <a:p>
            <a:r>
              <a:rPr lang="en-US" sz="2600" dirty="0"/>
              <a:t>Cost estimates are highly sensitive to methods and data considered in the analysis</a:t>
            </a:r>
          </a:p>
          <a:p>
            <a:r>
              <a:rPr lang="en-US" sz="2600" dirty="0"/>
              <a:t>Our study provides and empirical basis for transparently evaluating ART costs in low resource settings</a:t>
            </a:r>
          </a:p>
          <a:p>
            <a:r>
              <a:rPr lang="en-US" sz="2600" dirty="0"/>
              <a:t>With rapidly changing operational landscapes, global markets, and public health guidelines, service delivery costs should be consistently and continuously monitored to allow for effective monitoring and evaluation. </a:t>
            </a:r>
          </a:p>
        </p:txBody>
      </p:sp>
    </p:spTree>
    <p:extLst>
      <p:ext uri="{BB962C8B-B14F-4D97-AF65-F5344CB8AC3E}">
        <p14:creationId xmlns:p14="http://schemas.microsoft.com/office/powerpoint/2010/main" val="3086989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406F82A-038B-4208-9B0B-098A59B613A3}"/>
              </a:ext>
            </a:extLst>
          </p:cNvPr>
          <p:cNvSpPr>
            <a:spLocks noGrp="1"/>
          </p:cNvSpPr>
          <p:nvPr>
            <p:ph type="subTitle" idx="1"/>
          </p:nvPr>
        </p:nvSpPr>
        <p:spPr>
          <a:xfrm>
            <a:off x="960120" y="3132142"/>
            <a:ext cx="6818812" cy="850301"/>
          </a:xfrm>
        </p:spPr>
        <p:txBody>
          <a:bodyPr>
            <a:noAutofit/>
          </a:bodyPr>
          <a:lstStyle/>
          <a:p>
            <a:r>
              <a:rPr lang="en-US" sz="3300" dirty="0"/>
              <a:t>Results: Workload &amp; Costs of </a:t>
            </a:r>
            <a:r>
              <a:rPr lang="en-US" sz="3300" dirty="0" err="1"/>
              <a:t>CommART</a:t>
            </a:r>
            <a:r>
              <a:rPr lang="en-US" sz="3300" dirty="0"/>
              <a:t> models</a:t>
            </a:r>
          </a:p>
        </p:txBody>
      </p:sp>
    </p:spTree>
    <p:extLst>
      <p:ext uri="{BB962C8B-B14F-4D97-AF65-F5344CB8AC3E}">
        <p14:creationId xmlns:p14="http://schemas.microsoft.com/office/powerpoint/2010/main" val="1875197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8891-880C-8242-A063-AB0F692A4720}"/>
              </a:ext>
            </a:extLst>
          </p:cNvPr>
          <p:cNvSpPr>
            <a:spLocks noGrp="1"/>
          </p:cNvSpPr>
          <p:nvPr>
            <p:ph type="title"/>
          </p:nvPr>
        </p:nvSpPr>
        <p:spPr/>
        <p:txBody>
          <a:bodyPr>
            <a:normAutofit fontScale="90000"/>
          </a:bodyPr>
          <a:lstStyle/>
          <a:p>
            <a:r>
              <a:rPr lang="en-US" dirty="0"/>
              <a:t>Total Person-Hour Per Patient by DSD Model</a:t>
            </a:r>
          </a:p>
        </p:txBody>
      </p:sp>
      <p:pic>
        <p:nvPicPr>
          <p:cNvPr id="4" name="Content Placeholder 3">
            <a:extLst>
              <a:ext uri="{FF2B5EF4-FFF2-40B4-BE49-F238E27FC236}">
                <a16:creationId xmlns:a16="http://schemas.microsoft.com/office/drawing/2014/main" id="{62D45D6F-2838-9E4F-99B9-9E2372CDD6BB}"/>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2667000"/>
            <a:ext cx="9144000" cy="2362200"/>
          </a:xfrm>
          <a:prstGeom prst="rect">
            <a:avLst/>
          </a:prstGeom>
          <a:noFill/>
          <a:ln>
            <a:noFill/>
          </a:ln>
        </p:spPr>
      </p:pic>
    </p:spTree>
    <p:extLst>
      <p:ext uri="{BB962C8B-B14F-4D97-AF65-F5344CB8AC3E}">
        <p14:creationId xmlns:p14="http://schemas.microsoft.com/office/powerpoint/2010/main" val="792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49" y="1063480"/>
            <a:ext cx="7886700" cy="994172"/>
          </a:xfrm>
        </p:spPr>
        <p:txBody>
          <a:bodyPr>
            <a:normAutofit fontScale="90000"/>
          </a:bodyPr>
          <a:lstStyle/>
          <a:p>
            <a:pPr algn="ctr"/>
            <a:r>
              <a:rPr lang="en-US" altLang="ko-KR" dirty="0"/>
              <a:t>Translating workloads into costs </a:t>
            </a:r>
            <a:br>
              <a:rPr lang="en-US" altLang="ko-KR" dirty="0"/>
            </a:br>
            <a:r>
              <a:rPr lang="en-US" altLang="ko-KR" sz="2700" i="1" dirty="0"/>
              <a:t>Human resource costs (cost per PSY)</a:t>
            </a:r>
            <a:endParaRPr lang="ko-KR" altLang="en-US" i="1" dirty="0"/>
          </a:p>
        </p:txBody>
      </p:sp>
      <p:pic>
        <p:nvPicPr>
          <p:cNvPr id="4" name="Picture 2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672" y="2512922"/>
            <a:ext cx="8108654" cy="2548027"/>
          </a:xfrm>
          <a:prstGeom prst="rect">
            <a:avLst/>
          </a:prstGeom>
          <a:noFill/>
          <a:ln>
            <a:noFill/>
          </a:ln>
        </p:spPr>
      </p:pic>
    </p:spTree>
    <p:extLst>
      <p:ext uri="{BB962C8B-B14F-4D97-AF65-F5344CB8AC3E}">
        <p14:creationId xmlns:p14="http://schemas.microsoft.com/office/powerpoint/2010/main" val="1261645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6A195-A5D4-40C3-878B-13E53D83F28D}"/>
              </a:ext>
            </a:extLst>
          </p:cNvPr>
          <p:cNvSpPr>
            <a:spLocks noGrp="1"/>
          </p:cNvSpPr>
          <p:nvPr>
            <p:ph type="title"/>
          </p:nvPr>
        </p:nvSpPr>
        <p:spPr>
          <a:xfrm>
            <a:off x="448033" y="1139721"/>
            <a:ext cx="8247932" cy="994172"/>
          </a:xfrm>
        </p:spPr>
        <p:txBody>
          <a:bodyPr>
            <a:normAutofit fontScale="90000"/>
          </a:bodyPr>
          <a:lstStyle/>
          <a:p>
            <a:r>
              <a:rPr lang="en-US" dirty="0"/>
              <a:t>Overall Cost of </a:t>
            </a:r>
            <a:r>
              <a:rPr lang="en-US" dirty="0" err="1"/>
              <a:t>CommART</a:t>
            </a:r>
            <a:r>
              <a:rPr lang="en-US" dirty="0"/>
              <a:t> models per PSY</a:t>
            </a:r>
          </a:p>
        </p:txBody>
      </p:sp>
      <p:pic>
        <p:nvPicPr>
          <p:cNvPr id="4" name="Picture 3">
            <a:extLst>
              <a:ext uri="{FF2B5EF4-FFF2-40B4-BE49-F238E27FC236}">
                <a16:creationId xmlns:a16="http://schemas.microsoft.com/office/drawing/2014/main" id="{B53C81E4-0B59-4919-B299-A6F0734F4C2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30429" y="2764481"/>
            <a:ext cx="6883141" cy="2361607"/>
          </a:xfrm>
          <a:prstGeom prst="rect">
            <a:avLst/>
          </a:prstGeom>
          <a:noFill/>
          <a:ln>
            <a:noFill/>
          </a:ln>
        </p:spPr>
      </p:pic>
    </p:spTree>
    <p:extLst>
      <p:ext uri="{BB962C8B-B14F-4D97-AF65-F5344CB8AC3E}">
        <p14:creationId xmlns:p14="http://schemas.microsoft.com/office/powerpoint/2010/main" val="829137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5A-1BE0-4F45-BB8B-8B511F1516C8}"/>
              </a:ext>
            </a:extLst>
          </p:cNvPr>
          <p:cNvSpPr>
            <a:spLocks noGrp="1"/>
          </p:cNvSpPr>
          <p:nvPr>
            <p:ph type="title"/>
          </p:nvPr>
        </p:nvSpPr>
        <p:spPr>
          <a:xfrm>
            <a:off x="628650" y="756241"/>
            <a:ext cx="7886700" cy="994172"/>
          </a:xfrm>
        </p:spPr>
        <p:txBody>
          <a:bodyPr/>
          <a:lstStyle/>
          <a:p>
            <a:r>
              <a:rPr lang="en-US" dirty="0"/>
              <a:t>Discussion</a:t>
            </a:r>
          </a:p>
        </p:txBody>
      </p:sp>
      <p:sp>
        <p:nvSpPr>
          <p:cNvPr id="3" name="Content Placeholder 2">
            <a:extLst>
              <a:ext uri="{FF2B5EF4-FFF2-40B4-BE49-F238E27FC236}">
                <a16:creationId xmlns:a16="http://schemas.microsoft.com/office/drawing/2014/main" id="{0A1EDB26-59BA-4518-9DD1-821E863D7213}"/>
              </a:ext>
            </a:extLst>
          </p:cNvPr>
          <p:cNvSpPr>
            <a:spLocks noGrp="1"/>
          </p:cNvSpPr>
          <p:nvPr>
            <p:ph idx="1"/>
          </p:nvPr>
        </p:nvSpPr>
        <p:spPr>
          <a:xfrm>
            <a:off x="628650" y="1712086"/>
            <a:ext cx="7886700" cy="4139858"/>
          </a:xfrm>
        </p:spPr>
        <p:txBody>
          <a:bodyPr>
            <a:normAutofit/>
          </a:bodyPr>
          <a:lstStyle/>
          <a:p>
            <a:pPr eaLnBrk="0" latinLnBrk="0" hangingPunct="0"/>
            <a:r>
              <a:rPr lang="en-US" sz="1500" dirty="0"/>
              <a:t>Costs of each service model was most sensitive to salary levels of pharmacy technologist</a:t>
            </a:r>
          </a:p>
          <a:p>
            <a:pPr eaLnBrk="0" latinLnBrk="0" hangingPunct="0"/>
            <a:endParaRPr lang="en-US" sz="1500" dirty="0"/>
          </a:p>
          <a:p>
            <a:pPr eaLnBrk="0" latinLnBrk="0" hangingPunct="0"/>
            <a:endParaRPr lang="en-US" sz="1500" dirty="0"/>
          </a:p>
          <a:p>
            <a:pPr marL="0" indent="0" eaLnBrk="0" hangingPunct="0">
              <a:buNone/>
            </a:pPr>
            <a:endParaRPr lang="en-US" sz="1500" dirty="0"/>
          </a:p>
          <a:p>
            <a:pPr marL="0" indent="0" eaLnBrk="0" hangingPunct="0">
              <a:buNone/>
            </a:pPr>
            <a:endParaRPr lang="en-US" sz="1500" dirty="0"/>
          </a:p>
          <a:p>
            <a:pPr marL="0" indent="0" eaLnBrk="0" hangingPunct="0">
              <a:buNone/>
            </a:pPr>
            <a:endParaRPr lang="en-US" sz="1500" dirty="0"/>
          </a:p>
          <a:p>
            <a:pPr eaLnBrk="0" latinLnBrk="0" hangingPunct="0"/>
            <a:endParaRPr lang="en-US" sz="1500" dirty="0"/>
          </a:p>
        </p:txBody>
      </p:sp>
      <p:pic>
        <p:nvPicPr>
          <p:cNvPr id="5" name="Picture 4">
            <a:extLst>
              <a:ext uri="{FF2B5EF4-FFF2-40B4-BE49-F238E27FC236}">
                <a16:creationId xmlns:a16="http://schemas.microsoft.com/office/drawing/2014/main" id="{1864929C-8BCD-4411-899E-1B5947B44199}"/>
              </a:ext>
            </a:extLst>
          </p:cNvPr>
          <p:cNvPicPr>
            <a:picLocks noChangeAspect="1"/>
          </p:cNvPicPr>
          <p:nvPr/>
        </p:nvPicPr>
        <p:blipFill>
          <a:blip r:embed="rId3"/>
          <a:stretch>
            <a:fillRect/>
          </a:stretch>
        </p:blipFill>
        <p:spPr>
          <a:xfrm>
            <a:off x="519615" y="2296660"/>
            <a:ext cx="8254775" cy="1768364"/>
          </a:xfrm>
          <a:prstGeom prst="rect">
            <a:avLst/>
          </a:prstGeom>
        </p:spPr>
      </p:pic>
    </p:spTree>
    <p:extLst>
      <p:ext uri="{BB962C8B-B14F-4D97-AF65-F5344CB8AC3E}">
        <p14:creationId xmlns:p14="http://schemas.microsoft.com/office/powerpoint/2010/main" val="3058924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3AA1-8F19-477C-8438-6B0A50B14730}"/>
              </a:ext>
            </a:extLst>
          </p:cNvPr>
          <p:cNvSpPr>
            <a:spLocks noGrp="1"/>
          </p:cNvSpPr>
          <p:nvPr>
            <p:ph type="title"/>
          </p:nvPr>
        </p:nvSpPr>
        <p:spPr/>
        <p:txBody>
          <a:bodyPr>
            <a:normAutofit fontScale="90000"/>
          </a:bodyPr>
          <a:lstStyle/>
          <a:p>
            <a:r>
              <a:rPr lang="en-US" dirty="0"/>
              <a:t>Conclusions: Workload &amp; Costs of </a:t>
            </a:r>
            <a:r>
              <a:rPr lang="en-US" dirty="0" err="1"/>
              <a:t>CommART</a:t>
            </a:r>
            <a:r>
              <a:rPr lang="en-US" dirty="0"/>
              <a:t> models</a:t>
            </a:r>
          </a:p>
        </p:txBody>
      </p:sp>
      <p:sp>
        <p:nvSpPr>
          <p:cNvPr id="3" name="Content Placeholder 2">
            <a:extLst>
              <a:ext uri="{FF2B5EF4-FFF2-40B4-BE49-F238E27FC236}">
                <a16:creationId xmlns:a16="http://schemas.microsoft.com/office/drawing/2014/main" id="{E90F0B06-1398-46E9-9CD2-F2ABBD86AC56}"/>
              </a:ext>
            </a:extLst>
          </p:cNvPr>
          <p:cNvSpPr>
            <a:spLocks noGrp="1"/>
          </p:cNvSpPr>
          <p:nvPr>
            <p:ph idx="1"/>
          </p:nvPr>
        </p:nvSpPr>
        <p:spPr>
          <a:xfrm>
            <a:off x="628650" y="2252348"/>
            <a:ext cx="7886700" cy="3263504"/>
          </a:xfrm>
        </p:spPr>
        <p:txBody>
          <a:bodyPr>
            <a:normAutofit fontScale="70000" lnSpcReduction="20000"/>
          </a:bodyPr>
          <a:lstStyle/>
          <a:p>
            <a:r>
              <a:rPr lang="en-US" dirty="0"/>
              <a:t>Fully align our routine ART cost with the </a:t>
            </a:r>
            <a:r>
              <a:rPr lang="en-US" dirty="0" err="1"/>
              <a:t>CommART</a:t>
            </a:r>
            <a:r>
              <a:rPr lang="en-US" dirty="0"/>
              <a:t> program costs (inclusion of ART drug and routine clinic visit costs)</a:t>
            </a:r>
          </a:p>
          <a:p>
            <a:pPr latinLnBrk="0"/>
            <a:r>
              <a:rPr lang="en-US" dirty="0"/>
              <a:t>Assessment of factors influencing uncertainties (i.e. cost drivers of each model)</a:t>
            </a:r>
          </a:p>
          <a:p>
            <a:pPr latinLnBrk="0"/>
            <a:r>
              <a:rPr lang="en-US" dirty="0"/>
              <a:t>Cost-Effectiveness Analysis </a:t>
            </a:r>
          </a:p>
          <a:p>
            <a:pPr lvl="1" latinLnBrk="0"/>
            <a:r>
              <a:rPr lang="en-US" dirty="0"/>
              <a:t>Align our analyses with that of primary effectiveness studies from </a:t>
            </a:r>
            <a:r>
              <a:rPr lang="en-US" dirty="0" err="1"/>
              <a:t>CommART</a:t>
            </a:r>
            <a:r>
              <a:rPr lang="en-US" dirty="0"/>
              <a:t> study team </a:t>
            </a:r>
          </a:p>
          <a:p>
            <a:pPr lvl="1" latinLnBrk="0"/>
            <a:r>
              <a:rPr lang="en-US" dirty="0"/>
              <a:t>Model various measures of adherence into health outcome estimates (e.g. death/DALY averted) to compute incremental cost effectiveness ratio (ICER) to be measured against varied levels of willingness to pay</a:t>
            </a:r>
          </a:p>
          <a:p>
            <a:pPr lvl="1" latinLnBrk="0"/>
            <a:endParaRPr lang="en-US" dirty="0"/>
          </a:p>
        </p:txBody>
      </p:sp>
    </p:spTree>
    <p:extLst>
      <p:ext uri="{BB962C8B-B14F-4D97-AF65-F5344CB8AC3E}">
        <p14:creationId xmlns:p14="http://schemas.microsoft.com/office/powerpoint/2010/main" val="3515791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2C4B-BF1A-BF44-B00A-2AFECA0D379A}"/>
              </a:ext>
            </a:extLst>
          </p:cNvPr>
          <p:cNvSpPr>
            <a:spLocks noGrp="1"/>
          </p:cNvSpPr>
          <p:nvPr>
            <p:ph type="title"/>
          </p:nvPr>
        </p:nvSpPr>
        <p:spPr>
          <a:xfrm>
            <a:off x="623888" y="641178"/>
            <a:ext cx="7886700" cy="2139553"/>
          </a:xfrm>
        </p:spPr>
        <p:txBody>
          <a:bodyPr anchor="ctr"/>
          <a:lstStyle/>
          <a:p>
            <a:pPr algn="ctr"/>
            <a:r>
              <a:rPr lang="en-US" b="1" dirty="0"/>
              <a:t>Thank You</a:t>
            </a:r>
          </a:p>
        </p:txBody>
      </p:sp>
      <p:pic>
        <p:nvPicPr>
          <p:cNvPr id="7" name="Picture 6">
            <a:extLst>
              <a:ext uri="{FF2B5EF4-FFF2-40B4-BE49-F238E27FC236}">
                <a16:creationId xmlns:a16="http://schemas.microsoft.com/office/drawing/2014/main" id="{E372E365-2909-CA4D-9010-64592B645573}"/>
              </a:ext>
            </a:extLst>
          </p:cNvPr>
          <p:cNvPicPr>
            <a:picLocks noChangeAspect="1"/>
          </p:cNvPicPr>
          <p:nvPr/>
        </p:nvPicPr>
        <p:blipFill>
          <a:blip r:embed="rId2"/>
          <a:stretch>
            <a:fillRect/>
          </a:stretch>
        </p:blipFill>
        <p:spPr>
          <a:xfrm>
            <a:off x="6612215" y="3845661"/>
            <a:ext cx="1898374" cy="1898374"/>
          </a:xfrm>
          <a:prstGeom prst="rect">
            <a:avLst/>
          </a:prstGeom>
        </p:spPr>
      </p:pic>
      <p:pic>
        <p:nvPicPr>
          <p:cNvPr id="9" name="Picture 8">
            <a:extLst>
              <a:ext uri="{FF2B5EF4-FFF2-40B4-BE49-F238E27FC236}">
                <a16:creationId xmlns:a16="http://schemas.microsoft.com/office/drawing/2014/main" id="{F56140DB-89C4-A247-B388-F592E4CFD0E7}"/>
              </a:ext>
            </a:extLst>
          </p:cNvPr>
          <p:cNvPicPr>
            <a:picLocks noChangeAspect="1"/>
          </p:cNvPicPr>
          <p:nvPr/>
        </p:nvPicPr>
        <p:blipFill>
          <a:blip r:embed="rId3"/>
          <a:stretch>
            <a:fillRect/>
          </a:stretch>
        </p:blipFill>
        <p:spPr>
          <a:xfrm>
            <a:off x="3009902" y="4142588"/>
            <a:ext cx="3114675" cy="1428750"/>
          </a:xfrm>
          <a:prstGeom prst="rect">
            <a:avLst/>
          </a:prstGeom>
        </p:spPr>
      </p:pic>
      <p:sp>
        <p:nvSpPr>
          <p:cNvPr id="10" name="Rectangle 9">
            <a:extLst>
              <a:ext uri="{FF2B5EF4-FFF2-40B4-BE49-F238E27FC236}">
                <a16:creationId xmlns:a16="http://schemas.microsoft.com/office/drawing/2014/main" id="{4B3C7FBD-4485-4345-9D2F-204DCA317372}"/>
              </a:ext>
            </a:extLst>
          </p:cNvPr>
          <p:cNvSpPr/>
          <p:nvPr/>
        </p:nvSpPr>
        <p:spPr>
          <a:xfrm>
            <a:off x="0" y="2399830"/>
            <a:ext cx="9144000" cy="1061829"/>
          </a:xfrm>
          <a:prstGeom prst="rect">
            <a:avLst/>
          </a:prstGeom>
        </p:spPr>
        <p:txBody>
          <a:bodyPr wrap="square">
            <a:spAutoFit/>
          </a:bodyPr>
          <a:lstStyle/>
          <a:p>
            <a:pPr algn="ctr"/>
            <a:r>
              <a:rPr lang="en-US" dirty="0">
                <a:latin typeface="Segoe Print" panose="02000800000000000000" pitchFamily="2" charset="0"/>
                <a:cs typeface="Apple Chancery" panose="03020702040506060504" pitchFamily="66" charset="-79"/>
              </a:rPr>
              <a:t>We would like to thank the Zambian Ministry of Health and all participating patients and health workers.</a:t>
            </a:r>
          </a:p>
          <a:p>
            <a:pPr algn="ctr"/>
            <a:br>
              <a:rPr lang="en-US" sz="1350" dirty="0"/>
            </a:br>
            <a:endParaRPr lang="en-US" sz="1350" dirty="0"/>
          </a:p>
        </p:txBody>
      </p:sp>
      <p:pic>
        <p:nvPicPr>
          <p:cNvPr id="12" name="Picture 11">
            <a:extLst>
              <a:ext uri="{FF2B5EF4-FFF2-40B4-BE49-F238E27FC236}">
                <a16:creationId xmlns:a16="http://schemas.microsoft.com/office/drawing/2014/main" id="{A8C9372D-9E3E-5D43-8C43-1F5A5BECA58F}"/>
              </a:ext>
            </a:extLst>
          </p:cNvPr>
          <p:cNvPicPr>
            <a:picLocks noChangeAspect="1"/>
          </p:cNvPicPr>
          <p:nvPr/>
        </p:nvPicPr>
        <p:blipFill>
          <a:blip r:embed="rId4"/>
          <a:stretch>
            <a:fillRect/>
          </a:stretch>
        </p:blipFill>
        <p:spPr>
          <a:xfrm>
            <a:off x="918398" y="3845664"/>
            <a:ext cx="1749660" cy="2022607"/>
          </a:xfrm>
          <a:prstGeom prst="rect">
            <a:avLst/>
          </a:prstGeom>
        </p:spPr>
      </p:pic>
    </p:spTree>
    <p:extLst>
      <p:ext uri="{BB962C8B-B14F-4D97-AF65-F5344CB8AC3E}">
        <p14:creationId xmlns:p14="http://schemas.microsoft.com/office/powerpoint/2010/main" val="50067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E0C4-70C2-4FBC-97FB-038F0A58C44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505A50D-0729-46C5-B5DF-1FE0B57EA9EA}"/>
              </a:ext>
            </a:extLst>
          </p:cNvPr>
          <p:cNvSpPr>
            <a:spLocks noGrp="1"/>
          </p:cNvSpPr>
          <p:nvPr>
            <p:ph idx="1"/>
          </p:nvPr>
        </p:nvSpPr>
        <p:spPr/>
        <p:txBody>
          <a:bodyPr>
            <a:normAutofit fontScale="85000" lnSpcReduction="10000"/>
          </a:bodyPr>
          <a:lstStyle/>
          <a:p>
            <a:r>
              <a:rPr lang="en-US" dirty="0"/>
              <a:t>On a global scale, declining prices of ARV regimens has made HIV treatment more affordable</a:t>
            </a:r>
          </a:p>
          <a:p>
            <a:r>
              <a:rPr lang="en-US" dirty="0"/>
              <a:t> Additionally, the WHO recommendations to expand ART eligibility has doubled the number of patients initiated on lifelong treatment worldwide</a:t>
            </a:r>
          </a:p>
          <a:p>
            <a:r>
              <a:rPr lang="en-US" dirty="0"/>
              <a:t>In  Zambia, 671,066 adults and children were receiving ART services from only 592 clinics in 2014 (</a:t>
            </a:r>
            <a:r>
              <a:rPr lang="en-US" dirty="0" err="1"/>
              <a:t>Ferrihno</a:t>
            </a:r>
            <a:r>
              <a:rPr lang="en-US" dirty="0"/>
              <a:t>, 2011 &amp; </a:t>
            </a:r>
            <a:r>
              <a:rPr lang="en-US" dirty="0" err="1"/>
              <a:t>MoH</a:t>
            </a:r>
            <a:r>
              <a:rPr lang="en-US" dirty="0"/>
              <a:t>, 2014)</a:t>
            </a:r>
          </a:p>
          <a:p>
            <a:r>
              <a:rPr lang="en-US" dirty="0"/>
              <a:t>Massive scale up has taken place in the context of limited infrastructure and human resources, resulting in clinic inefficiencies (Were et al, 2015)</a:t>
            </a:r>
          </a:p>
          <a:p>
            <a:endParaRPr lang="en-US" dirty="0"/>
          </a:p>
          <a:p>
            <a:pPr marL="0" indent="0">
              <a:buNone/>
            </a:pPr>
            <a:endParaRPr lang="en-US" dirty="0"/>
          </a:p>
        </p:txBody>
      </p:sp>
    </p:spTree>
    <p:extLst>
      <p:ext uri="{BB962C8B-B14F-4D97-AF65-F5344CB8AC3E}">
        <p14:creationId xmlns:p14="http://schemas.microsoft.com/office/powerpoint/2010/main" val="3983014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6EBE-272F-614C-B936-8D5324867D3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FD909BB-BCA3-724C-8F44-24F759B1FC40}"/>
              </a:ext>
            </a:extLst>
          </p:cNvPr>
          <p:cNvSpPr>
            <a:spLocks noGrp="1"/>
          </p:cNvSpPr>
          <p:nvPr>
            <p:ph idx="1"/>
          </p:nvPr>
        </p:nvSpPr>
        <p:spPr/>
        <p:txBody>
          <a:bodyPr>
            <a:normAutofit fontScale="85000" lnSpcReduction="10000"/>
          </a:bodyPr>
          <a:lstStyle/>
          <a:p>
            <a:r>
              <a:rPr lang="en-US" dirty="0"/>
              <a:t>Time appointment systems can result in time savings and increased economic productivity (</a:t>
            </a:r>
            <a:r>
              <a:rPr lang="en-US" dirty="0" err="1"/>
              <a:t>Kwena</a:t>
            </a:r>
            <a:r>
              <a:rPr lang="en-US" dirty="0"/>
              <a:t> et al, 2014)</a:t>
            </a:r>
          </a:p>
          <a:p>
            <a:r>
              <a:rPr lang="en-US" dirty="0"/>
              <a:t>WHO ART guidelines include recommendations for differentiated service delivery (DSD) frameworks to improve coverage, quality, and adherence</a:t>
            </a:r>
          </a:p>
          <a:p>
            <a:r>
              <a:rPr lang="en-US" dirty="0"/>
              <a:t>There is little empirical research detailing the operational workflow of clinical staff and time distribution of patient visits in ART clinics, neither is there evidence of the cost of implementing DSD models in Zambia</a:t>
            </a: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23824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1273-19D9-7541-A98A-DA424D69C56B}"/>
              </a:ext>
            </a:extLst>
          </p:cNvPr>
          <p:cNvSpPr>
            <a:spLocks noGrp="1"/>
          </p:cNvSpPr>
          <p:nvPr>
            <p:ph type="title"/>
          </p:nvPr>
        </p:nvSpPr>
        <p:spPr>
          <a:xfrm>
            <a:off x="154045" y="134215"/>
            <a:ext cx="8943801" cy="983974"/>
          </a:xfrm>
        </p:spPr>
        <p:txBody>
          <a:bodyPr>
            <a:normAutofit fontScale="90000"/>
          </a:bodyPr>
          <a:lstStyle/>
          <a:p>
            <a:r>
              <a:rPr lang="en-US" dirty="0"/>
              <a:t>Aims of the </a:t>
            </a:r>
            <a:r>
              <a:rPr lang="en-US" dirty="0" err="1"/>
              <a:t>CommART</a:t>
            </a:r>
            <a:r>
              <a:rPr lang="en-US" dirty="0"/>
              <a:t> Economic Evaluations</a:t>
            </a:r>
          </a:p>
        </p:txBody>
      </p:sp>
      <p:sp>
        <p:nvSpPr>
          <p:cNvPr id="4" name="Rounded Rectangle 3">
            <a:extLst>
              <a:ext uri="{FF2B5EF4-FFF2-40B4-BE49-F238E27FC236}">
                <a16:creationId xmlns:a16="http://schemas.microsoft.com/office/drawing/2014/main" id="{4D506D6C-62EE-F545-9505-4E247CEA53CB}"/>
              </a:ext>
            </a:extLst>
          </p:cNvPr>
          <p:cNvSpPr/>
          <p:nvPr/>
        </p:nvSpPr>
        <p:spPr>
          <a:xfrm>
            <a:off x="76200" y="3200248"/>
            <a:ext cx="2579205" cy="99075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dirty="0">
                <a:solidFill>
                  <a:schemeClr val="tx1"/>
                </a:solidFill>
              </a:rPr>
              <a:t>Current Costs of Routine ART Care in Zambia</a:t>
            </a:r>
          </a:p>
        </p:txBody>
      </p:sp>
      <p:sp>
        <p:nvSpPr>
          <p:cNvPr id="7" name="Right Arrow 6">
            <a:extLst>
              <a:ext uri="{FF2B5EF4-FFF2-40B4-BE49-F238E27FC236}">
                <a16:creationId xmlns:a16="http://schemas.microsoft.com/office/drawing/2014/main" id="{6E9D1BEF-4B27-0545-A9A5-08D7D5B64604}"/>
              </a:ext>
            </a:extLst>
          </p:cNvPr>
          <p:cNvSpPr/>
          <p:nvPr/>
        </p:nvSpPr>
        <p:spPr>
          <a:xfrm>
            <a:off x="2736096" y="1137158"/>
            <a:ext cx="6327114" cy="2255614"/>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14313" indent="-214313">
              <a:buFont typeface="Arial" panose="020B0604020202020204" pitchFamily="34" charset="0"/>
              <a:buChar char="•"/>
            </a:pPr>
            <a:r>
              <a:rPr lang="en-US" sz="2000" dirty="0">
                <a:solidFill>
                  <a:schemeClr val="tx1"/>
                </a:solidFill>
              </a:rPr>
              <a:t>Understand potential workflow inefficiencies</a:t>
            </a:r>
          </a:p>
          <a:p>
            <a:pPr marL="214313" indent="-214313">
              <a:buFont typeface="Arial" panose="020B0604020202020204" pitchFamily="34" charset="0"/>
              <a:buChar char="•"/>
            </a:pPr>
            <a:r>
              <a:rPr lang="en-US" sz="2000" dirty="0">
                <a:solidFill>
                  <a:schemeClr val="tx1"/>
                </a:solidFill>
              </a:rPr>
              <a:t>Estimate staff time distributions</a:t>
            </a:r>
          </a:p>
          <a:p>
            <a:pPr marL="214313" indent="-214313">
              <a:buFont typeface="Arial" panose="020B0604020202020204" pitchFamily="34" charset="0"/>
              <a:buChar char="•"/>
            </a:pPr>
            <a:r>
              <a:rPr lang="en-US" sz="2000" dirty="0">
                <a:solidFill>
                  <a:schemeClr val="tx1"/>
                </a:solidFill>
              </a:rPr>
              <a:t>Use results  time-and-motion analysis to better inform other economic costing activities</a:t>
            </a:r>
          </a:p>
        </p:txBody>
      </p:sp>
      <p:sp>
        <p:nvSpPr>
          <p:cNvPr id="8" name="Right Arrow 7">
            <a:extLst>
              <a:ext uri="{FF2B5EF4-FFF2-40B4-BE49-F238E27FC236}">
                <a16:creationId xmlns:a16="http://schemas.microsoft.com/office/drawing/2014/main" id="{83FFB5D9-9AEB-D241-B1D6-DE2F5C01B7E4}"/>
              </a:ext>
            </a:extLst>
          </p:cNvPr>
          <p:cNvSpPr/>
          <p:nvPr/>
        </p:nvSpPr>
        <p:spPr>
          <a:xfrm>
            <a:off x="2779404" y="2459243"/>
            <a:ext cx="6318442" cy="2402786"/>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2000" dirty="0">
              <a:solidFill>
                <a:schemeClr val="tx1"/>
              </a:solidFill>
            </a:endParaRPr>
          </a:p>
          <a:p>
            <a:pPr marL="214313" indent="-214313">
              <a:buFont typeface="Arial" panose="020B0604020202020204" pitchFamily="34" charset="0"/>
              <a:buChar char="•"/>
            </a:pPr>
            <a:r>
              <a:rPr lang="en-US" sz="2000" dirty="0">
                <a:solidFill>
                  <a:schemeClr val="tx1"/>
                </a:solidFill>
              </a:rPr>
              <a:t>Derive top down and bottom up ingredients-based costs</a:t>
            </a:r>
          </a:p>
          <a:p>
            <a:pPr marL="214313" indent="-214313">
              <a:buFont typeface="Arial" panose="020B0604020202020204" pitchFamily="34" charset="0"/>
              <a:buChar char="•"/>
            </a:pPr>
            <a:r>
              <a:rPr lang="en-US" sz="2000" dirty="0">
                <a:solidFill>
                  <a:schemeClr val="tx1"/>
                </a:solidFill>
              </a:rPr>
              <a:t>Examine the relationship between clinic characteristics and per-patient costs</a:t>
            </a:r>
          </a:p>
          <a:p>
            <a:pPr marL="557213" lvl="1" indent="-214313">
              <a:buFont typeface="Arial" panose="020B0604020202020204" pitchFamily="34" charset="0"/>
              <a:buChar char="•"/>
            </a:pPr>
            <a:endParaRPr lang="en-US" sz="2000" dirty="0">
              <a:solidFill>
                <a:schemeClr val="tx1"/>
              </a:solidFill>
            </a:endParaRPr>
          </a:p>
        </p:txBody>
      </p:sp>
      <p:sp>
        <p:nvSpPr>
          <p:cNvPr id="9" name="Right Arrow 8">
            <a:extLst>
              <a:ext uri="{FF2B5EF4-FFF2-40B4-BE49-F238E27FC236}">
                <a16:creationId xmlns:a16="http://schemas.microsoft.com/office/drawing/2014/main" id="{AEC9D83A-F1C4-1A41-A425-93E2859CE408}"/>
              </a:ext>
            </a:extLst>
          </p:cNvPr>
          <p:cNvSpPr/>
          <p:nvPr/>
        </p:nvSpPr>
        <p:spPr>
          <a:xfrm>
            <a:off x="2779404" y="3950182"/>
            <a:ext cx="6283806" cy="224478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14313" indent="-214313">
              <a:buFont typeface="Arial" panose="020B0604020202020204" pitchFamily="34" charset="0"/>
              <a:buChar char="•"/>
            </a:pPr>
            <a:r>
              <a:rPr lang="en-US" sz="2000" dirty="0">
                <a:solidFill>
                  <a:schemeClr val="tx1"/>
                </a:solidFill>
              </a:rPr>
              <a:t>Differentiate resource mobilization for research, implementation &amp; operations</a:t>
            </a:r>
          </a:p>
          <a:p>
            <a:pPr marL="214313" indent="-214313">
              <a:buFont typeface="Arial" panose="020B0604020202020204" pitchFamily="34" charset="0"/>
              <a:buChar char="•"/>
            </a:pPr>
            <a:r>
              <a:rPr lang="en-US" sz="2000" dirty="0">
                <a:solidFill>
                  <a:schemeClr val="tx1"/>
                </a:solidFill>
              </a:rPr>
              <a:t>Assess human resource needs for each DSD model </a:t>
            </a:r>
          </a:p>
          <a:p>
            <a:pPr marL="214313" indent="-214313">
              <a:buFont typeface="Arial" panose="020B0604020202020204" pitchFamily="34" charset="0"/>
              <a:buChar char="•"/>
            </a:pPr>
            <a:endParaRPr lang="en-US" sz="2000" dirty="0">
              <a:solidFill>
                <a:schemeClr val="tx1"/>
              </a:solidFill>
            </a:endParaRPr>
          </a:p>
        </p:txBody>
      </p:sp>
      <p:sp>
        <p:nvSpPr>
          <p:cNvPr id="12" name="Rounded Rectangle 11">
            <a:extLst>
              <a:ext uri="{FF2B5EF4-FFF2-40B4-BE49-F238E27FC236}">
                <a16:creationId xmlns:a16="http://schemas.microsoft.com/office/drawing/2014/main" id="{C8DBE132-195F-0A45-93D2-413917490717}"/>
              </a:ext>
            </a:extLst>
          </p:cNvPr>
          <p:cNvSpPr/>
          <p:nvPr/>
        </p:nvSpPr>
        <p:spPr>
          <a:xfrm>
            <a:off x="76200" y="1758499"/>
            <a:ext cx="2579205" cy="104632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dirty="0">
                <a:solidFill>
                  <a:schemeClr val="tx1"/>
                </a:solidFill>
              </a:rPr>
              <a:t>Time and Motion Analysis</a:t>
            </a:r>
          </a:p>
        </p:txBody>
      </p:sp>
      <p:sp>
        <p:nvSpPr>
          <p:cNvPr id="13" name="Rounded Rectangle 12">
            <a:extLst>
              <a:ext uri="{FF2B5EF4-FFF2-40B4-BE49-F238E27FC236}">
                <a16:creationId xmlns:a16="http://schemas.microsoft.com/office/drawing/2014/main" id="{DF996F06-CB43-114E-BB3C-0F694B8DDB8A}"/>
              </a:ext>
            </a:extLst>
          </p:cNvPr>
          <p:cNvSpPr/>
          <p:nvPr/>
        </p:nvSpPr>
        <p:spPr>
          <a:xfrm>
            <a:off x="87923" y="4558227"/>
            <a:ext cx="2579205" cy="102238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dirty="0">
                <a:solidFill>
                  <a:schemeClr val="tx1"/>
                </a:solidFill>
              </a:rPr>
              <a:t>Workload &amp; Costs Analysis of DSD Models</a:t>
            </a:r>
          </a:p>
        </p:txBody>
      </p:sp>
    </p:spTree>
    <p:extLst>
      <p:ext uri="{BB962C8B-B14F-4D97-AF65-F5344CB8AC3E}">
        <p14:creationId xmlns:p14="http://schemas.microsoft.com/office/powerpoint/2010/main" val="217969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8891AC9-987C-104C-9FEC-1D15EBC0C9C7}"/>
              </a:ext>
            </a:extLst>
          </p:cNvPr>
          <p:cNvGraphicFramePr>
            <a:graphicFrameLocks noGrp="1"/>
          </p:cNvGraphicFramePr>
          <p:nvPr>
            <p:extLst>
              <p:ext uri="{D42A27DB-BD31-4B8C-83A1-F6EECF244321}">
                <p14:modId xmlns:p14="http://schemas.microsoft.com/office/powerpoint/2010/main" val="1041957268"/>
              </p:ext>
            </p:extLst>
          </p:nvPr>
        </p:nvGraphicFramePr>
        <p:xfrm>
          <a:off x="274320" y="1371601"/>
          <a:ext cx="8347166" cy="5285554"/>
        </p:xfrm>
        <a:graphic>
          <a:graphicData uri="http://schemas.openxmlformats.org/drawingml/2006/table">
            <a:tbl>
              <a:tblPr firstRow="1" bandRow="1">
                <a:tableStyleId>{5C22544A-7EE6-4342-B048-85BDC9FD1C3A}</a:tableStyleId>
              </a:tblPr>
              <a:tblGrid>
                <a:gridCol w="3193869">
                  <a:extLst>
                    <a:ext uri="{9D8B030D-6E8A-4147-A177-3AD203B41FA5}">
                      <a16:colId xmlns:a16="http://schemas.microsoft.com/office/drawing/2014/main" val="3423393569"/>
                    </a:ext>
                  </a:extLst>
                </a:gridCol>
                <a:gridCol w="5153297">
                  <a:extLst>
                    <a:ext uri="{9D8B030D-6E8A-4147-A177-3AD203B41FA5}">
                      <a16:colId xmlns:a16="http://schemas.microsoft.com/office/drawing/2014/main" val="684309592"/>
                    </a:ext>
                  </a:extLst>
                </a:gridCol>
              </a:tblGrid>
              <a:tr h="631224">
                <a:tc>
                  <a:txBody>
                    <a:bodyPr/>
                    <a:lstStyle/>
                    <a:p>
                      <a:pPr algn="ctr"/>
                      <a:r>
                        <a:rPr lang="en-US" sz="2400" dirty="0">
                          <a:solidFill>
                            <a:schemeClr val="tx1"/>
                          </a:solidFill>
                        </a:rPr>
                        <a:t>Cost Category</a:t>
                      </a:r>
                    </a:p>
                  </a:txBody>
                  <a:tcPr marL="68580" marR="68580" marT="34290" marB="34290">
                    <a:noFill/>
                  </a:tcPr>
                </a:tc>
                <a:tc>
                  <a:txBody>
                    <a:bodyPr/>
                    <a:lstStyle/>
                    <a:p>
                      <a:pPr algn="ctr"/>
                      <a:r>
                        <a:rPr lang="en-US" sz="2400" dirty="0">
                          <a:solidFill>
                            <a:schemeClr val="tx1"/>
                          </a:solidFill>
                        </a:rPr>
                        <a:t>Costs Collected </a:t>
                      </a:r>
                    </a:p>
                  </a:txBody>
                  <a:tcPr marL="68580" marR="68580" marT="34290" marB="34290">
                    <a:noFill/>
                  </a:tcPr>
                </a:tc>
                <a:extLst>
                  <a:ext uri="{0D108BD9-81ED-4DB2-BD59-A6C34878D82A}">
                    <a16:rowId xmlns:a16="http://schemas.microsoft.com/office/drawing/2014/main" val="2235718938"/>
                  </a:ext>
                </a:extLst>
              </a:tr>
              <a:tr h="830991">
                <a:tc>
                  <a:txBody>
                    <a:bodyPr/>
                    <a:lstStyle/>
                    <a:p>
                      <a:r>
                        <a:rPr lang="en-US" sz="2400" dirty="0"/>
                        <a:t>Patient costs</a:t>
                      </a:r>
                    </a:p>
                  </a:txBody>
                  <a:tcPr marL="68580" marR="68580" marT="34290" marB="34290">
                    <a:noFill/>
                  </a:tcPr>
                </a:tc>
                <a:tc>
                  <a:txBody>
                    <a:bodyPr/>
                    <a:lstStyle/>
                    <a:p>
                      <a:r>
                        <a:rPr lang="en-US" sz="2400" dirty="0"/>
                        <a:t>Opportunity costs (including waiting time), transportation to and from clinic</a:t>
                      </a:r>
                    </a:p>
                    <a:p>
                      <a:endParaRPr lang="en-US" sz="2400" dirty="0"/>
                    </a:p>
                  </a:txBody>
                  <a:tcPr marL="68580" marR="68580" marT="34290" marB="34290">
                    <a:noFill/>
                  </a:tcPr>
                </a:tc>
                <a:extLst>
                  <a:ext uri="{0D108BD9-81ED-4DB2-BD59-A6C34878D82A}">
                    <a16:rowId xmlns:a16="http://schemas.microsoft.com/office/drawing/2014/main" val="900972657"/>
                  </a:ext>
                </a:extLst>
              </a:tr>
              <a:tr h="1206277">
                <a:tc>
                  <a:txBody>
                    <a:bodyPr/>
                    <a:lstStyle/>
                    <a:p>
                      <a:r>
                        <a:rPr lang="en-US" sz="2400" dirty="0"/>
                        <a:t>Program costs</a:t>
                      </a:r>
                    </a:p>
                  </a:txBody>
                  <a:tcPr marL="68580" marR="68580" marT="34290" marB="34290">
                    <a:noFill/>
                  </a:tcPr>
                </a:tc>
                <a:tc>
                  <a:txBody>
                    <a:bodyPr/>
                    <a:lstStyle/>
                    <a:p>
                      <a:r>
                        <a:rPr lang="en-US" sz="2400" dirty="0"/>
                        <a:t>Costs of setting up M&amp;E framework, technical support, staff meetings and trainings, salaries and incentives</a:t>
                      </a:r>
                    </a:p>
                    <a:p>
                      <a:r>
                        <a:rPr lang="en-US" sz="2400" dirty="0"/>
                        <a:t> </a:t>
                      </a:r>
                    </a:p>
                  </a:txBody>
                  <a:tcPr marL="68580" marR="68580" marT="34290" marB="34290">
                    <a:noFill/>
                  </a:tcPr>
                </a:tc>
                <a:extLst>
                  <a:ext uri="{0D108BD9-81ED-4DB2-BD59-A6C34878D82A}">
                    <a16:rowId xmlns:a16="http://schemas.microsoft.com/office/drawing/2014/main" val="3028096866"/>
                  </a:ext>
                </a:extLst>
              </a:tr>
              <a:tr h="1956850">
                <a:tc>
                  <a:txBody>
                    <a:bodyPr/>
                    <a:lstStyle/>
                    <a:p>
                      <a:r>
                        <a:rPr lang="en-US" sz="2400" dirty="0"/>
                        <a:t>Provider &amp; central system costs</a:t>
                      </a:r>
                    </a:p>
                  </a:txBody>
                  <a:tcPr marL="68580" marR="68580" marT="34290" marB="3429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Costs of ARV and other essential drugs, equipment, laboratory tests and supplies, other consumables, administrative and overhead costs</a:t>
                      </a:r>
                    </a:p>
                    <a:p>
                      <a:endParaRPr lang="en-US" sz="2400" dirty="0"/>
                    </a:p>
                  </a:txBody>
                  <a:tcPr marL="68580" marR="68580" marT="34290" marB="34290">
                    <a:noFill/>
                  </a:tcPr>
                </a:tc>
                <a:extLst>
                  <a:ext uri="{0D108BD9-81ED-4DB2-BD59-A6C34878D82A}">
                    <a16:rowId xmlns:a16="http://schemas.microsoft.com/office/drawing/2014/main" val="792678332"/>
                  </a:ext>
                </a:extLst>
              </a:tr>
            </a:tbl>
          </a:graphicData>
        </a:graphic>
      </p:graphicFrame>
      <p:sp>
        <p:nvSpPr>
          <p:cNvPr id="11" name="Title 1">
            <a:extLst>
              <a:ext uri="{FF2B5EF4-FFF2-40B4-BE49-F238E27FC236}">
                <a16:creationId xmlns:a16="http://schemas.microsoft.com/office/drawing/2014/main" id="{CB15A949-9A40-6449-B723-CA0503748BAA}"/>
              </a:ext>
            </a:extLst>
          </p:cNvPr>
          <p:cNvSpPr>
            <a:spLocks noGrp="1"/>
          </p:cNvSpPr>
          <p:nvPr>
            <p:ph type="title"/>
          </p:nvPr>
        </p:nvSpPr>
        <p:spPr>
          <a:xfrm>
            <a:off x="504553" y="228600"/>
            <a:ext cx="7886700" cy="994172"/>
          </a:xfrm>
        </p:spPr>
        <p:txBody>
          <a:bodyPr/>
          <a:lstStyle/>
          <a:p>
            <a:r>
              <a:rPr lang="en-US" dirty="0"/>
              <a:t>Components of Cost Assessments </a:t>
            </a:r>
          </a:p>
        </p:txBody>
      </p:sp>
    </p:spTree>
    <p:extLst>
      <p:ext uri="{BB962C8B-B14F-4D97-AF65-F5344CB8AC3E}">
        <p14:creationId xmlns:p14="http://schemas.microsoft.com/office/powerpoint/2010/main" val="416975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CA9C-5A7E-8645-88FF-AD823E62DF3E}"/>
              </a:ext>
            </a:extLst>
          </p:cNvPr>
          <p:cNvSpPr>
            <a:spLocks noGrp="1"/>
          </p:cNvSpPr>
          <p:nvPr>
            <p:ph type="title"/>
          </p:nvPr>
        </p:nvSpPr>
        <p:spPr>
          <a:xfrm>
            <a:off x="628650" y="225028"/>
            <a:ext cx="7886700" cy="994172"/>
          </a:xfrm>
        </p:spPr>
        <p:txBody>
          <a:bodyPr>
            <a:normAutofit fontScale="90000"/>
          </a:bodyPr>
          <a:lstStyle/>
          <a:p>
            <a:r>
              <a:rPr lang="en-US" dirty="0"/>
              <a:t>Methods: </a:t>
            </a:r>
            <a:r>
              <a:rPr lang="en-US" altLang="ko-KR" dirty="0"/>
              <a:t>Time and Motion Analysis</a:t>
            </a:r>
            <a:br>
              <a:rPr lang="ko-KR" altLang="en-US" b="1" dirty="0"/>
            </a:br>
            <a:endParaRPr lang="en-US" dirty="0"/>
          </a:p>
        </p:txBody>
      </p:sp>
      <p:sp>
        <p:nvSpPr>
          <p:cNvPr id="3" name="Content Placeholder 2">
            <a:extLst>
              <a:ext uri="{FF2B5EF4-FFF2-40B4-BE49-F238E27FC236}">
                <a16:creationId xmlns:a16="http://schemas.microsoft.com/office/drawing/2014/main" id="{8EE29C5B-6359-704C-B435-50FCCFEFE2CB}"/>
              </a:ext>
            </a:extLst>
          </p:cNvPr>
          <p:cNvSpPr>
            <a:spLocks noGrp="1"/>
          </p:cNvSpPr>
          <p:nvPr>
            <p:ph sz="half" idx="1"/>
          </p:nvPr>
        </p:nvSpPr>
        <p:spPr>
          <a:xfrm>
            <a:off x="352382" y="990600"/>
            <a:ext cx="4134709" cy="4648200"/>
          </a:xfrm>
        </p:spPr>
        <p:txBody>
          <a:bodyPr>
            <a:noAutofit/>
          </a:bodyPr>
          <a:lstStyle/>
          <a:p>
            <a:r>
              <a:rPr lang="en-US" altLang="ko-KR" sz="2500" dirty="0"/>
              <a:t>Purposively sampled 10 out of 26  clinics ART clinics based on geography, patient volume and retention</a:t>
            </a:r>
          </a:p>
          <a:p>
            <a:r>
              <a:rPr lang="en-US" altLang="ko-KR" sz="2500" dirty="0"/>
              <a:t>Conducted TAMs for HCW and patient </a:t>
            </a:r>
          </a:p>
          <a:p>
            <a:r>
              <a:rPr lang="en-US" sz="2500" dirty="0"/>
              <a:t>TAM data collection teams consisting of 4-6 people</a:t>
            </a:r>
          </a:p>
          <a:p>
            <a:r>
              <a:rPr lang="en-US" altLang="ko-KR" sz="2500" dirty="0"/>
              <a:t>Observed adherence counselors, clinical officers, nurses and pharmacy technologists</a:t>
            </a:r>
          </a:p>
          <a:p>
            <a:endParaRPr lang="en-US" sz="2500" dirty="0"/>
          </a:p>
        </p:txBody>
      </p:sp>
      <p:pic>
        <p:nvPicPr>
          <p:cNvPr id="8" name="Content Placeholder 11">
            <a:extLst>
              <a:ext uri="{FF2B5EF4-FFF2-40B4-BE49-F238E27FC236}">
                <a16:creationId xmlns:a16="http://schemas.microsoft.com/office/drawing/2014/main" id="{6372C47B-57F0-A445-9356-061C297A23BD}"/>
              </a:ext>
            </a:extLst>
          </p:cNvPr>
          <p:cNvPicPr>
            <a:picLocks noGrp="1"/>
          </p:cNvPicPr>
          <p:nvPr>
            <p:ph sz="half" idx="2"/>
          </p:nvPr>
        </p:nvPicPr>
        <p:blipFill>
          <a:blip r:embed="rId3"/>
          <a:stretch>
            <a:fillRect/>
          </a:stretch>
        </p:blipFill>
        <p:spPr>
          <a:xfrm>
            <a:off x="4540536" y="1295400"/>
            <a:ext cx="4298664" cy="2133600"/>
          </a:xfrm>
          <a:prstGeom prst="rect">
            <a:avLst/>
          </a:prstGeom>
        </p:spPr>
      </p:pic>
      <p:pic>
        <p:nvPicPr>
          <p:cNvPr id="9" name="Content Placeholder 8">
            <a:extLst>
              <a:ext uri="{FF2B5EF4-FFF2-40B4-BE49-F238E27FC236}">
                <a16:creationId xmlns:a16="http://schemas.microsoft.com/office/drawing/2014/main" id="{013B5734-CBCE-F24E-9963-6640A9DAD7EA}"/>
              </a:ext>
            </a:extLst>
          </p:cNvPr>
          <p:cNvPicPr>
            <a:picLocks noChangeAspect="1"/>
          </p:cNvPicPr>
          <p:nvPr/>
        </p:nvPicPr>
        <p:blipFill>
          <a:blip r:embed="rId4"/>
          <a:stretch>
            <a:fillRect/>
          </a:stretch>
        </p:blipFill>
        <p:spPr>
          <a:xfrm>
            <a:off x="4487092" y="3733800"/>
            <a:ext cx="4398202" cy="2209800"/>
          </a:xfrm>
          <a:prstGeom prst="rect">
            <a:avLst/>
          </a:prstGeom>
        </p:spPr>
      </p:pic>
      <p:sp>
        <p:nvSpPr>
          <p:cNvPr id="10" name="Text Placeholder 3">
            <a:extLst>
              <a:ext uri="{FF2B5EF4-FFF2-40B4-BE49-F238E27FC236}">
                <a16:creationId xmlns:a16="http://schemas.microsoft.com/office/drawing/2014/main" id="{A081543B-743D-C644-9C6C-D781002DCD85}"/>
              </a:ext>
            </a:extLst>
          </p:cNvPr>
          <p:cNvSpPr txBox="1">
            <a:spLocks/>
          </p:cNvSpPr>
          <p:nvPr/>
        </p:nvSpPr>
        <p:spPr>
          <a:xfrm>
            <a:off x="4510538" y="1137376"/>
            <a:ext cx="4281079" cy="178355"/>
          </a:xfrm>
          <a:prstGeom prst="rect">
            <a:avLst/>
          </a:prstGeom>
          <a:solidFill>
            <a:schemeClr val="bg1">
              <a:lumMod val="75000"/>
            </a:schemeClr>
          </a:solidFill>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t>Staff TAM Data Form</a:t>
            </a:r>
            <a:endParaRPr lang="en-US" sz="1200" dirty="0"/>
          </a:p>
        </p:txBody>
      </p:sp>
    </p:spTree>
    <p:extLst>
      <p:ext uri="{BB962C8B-B14F-4D97-AF65-F5344CB8AC3E}">
        <p14:creationId xmlns:p14="http://schemas.microsoft.com/office/powerpoint/2010/main" val="105507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03ECC9-3300-8846-A301-1BC3D8BFD41E}"/>
              </a:ext>
            </a:extLst>
          </p:cNvPr>
          <p:cNvSpPr>
            <a:spLocks noGrp="1"/>
          </p:cNvSpPr>
          <p:nvPr>
            <p:ph type="title"/>
          </p:nvPr>
        </p:nvSpPr>
        <p:spPr>
          <a:xfrm>
            <a:off x="314325" y="228600"/>
            <a:ext cx="8515350" cy="1097280"/>
          </a:xfrm>
        </p:spPr>
        <p:txBody>
          <a:bodyPr>
            <a:normAutofit fontScale="90000"/>
          </a:bodyPr>
          <a:lstStyle/>
          <a:p>
            <a:r>
              <a:rPr lang="en-US" dirty="0"/>
              <a:t>Methods: </a:t>
            </a:r>
            <a:r>
              <a:rPr lang="en-US" altLang="ko-KR" dirty="0"/>
              <a:t>Costs of Routine ART Care </a:t>
            </a:r>
            <a:br>
              <a:rPr lang="ko-KR" altLang="en-US" dirty="0"/>
            </a:br>
            <a:r>
              <a:rPr lang="en-US" dirty="0"/>
              <a:t> </a:t>
            </a:r>
          </a:p>
        </p:txBody>
      </p:sp>
      <p:sp>
        <p:nvSpPr>
          <p:cNvPr id="6" name="Content Placeholder 5">
            <a:extLst>
              <a:ext uri="{FF2B5EF4-FFF2-40B4-BE49-F238E27FC236}">
                <a16:creationId xmlns:a16="http://schemas.microsoft.com/office/drawing/2014/main" id="{AFC7F57F-7AD1-2947-8006-568C5DC01996}"/>
              </a:ext>
            </a:extLst>
          </p:cNvPr>
          <p:cNvSpPr>
            <a:spLocks noGrp="1"/>
          </p:cNvSpPr>
          <p:nvPr>
            <p:ph idx="1"/>
          </p:nvPr>
        </p:nvSpPr>
        <p:spPr>
          <a:xfrm>
            <a:off x="628650" y="1325880"/>
            <a:ext cx="7886700" cy="4164093"/>
          </a:xfrm>
        </p:spPr>
        <p:txBody>
          <a:bodyPr>
            <a:noAutofit/>
          </a:bodyPr>
          <a:lstStyle/>
          <a:p>
            <a:r>
              <a:rPr lang="en-US" sz="2800" dirty="0"/>
              <a:t>All costs were evaluated for the year 2016 </a:t>
            </a:r>
          </a:p>
          <a:p>
            <a:r>
              <a:rPr lang="en-US" altLang="ko-KR" sz="2800" dirty="0"/>
              <a:t>Used a bottom-up approach to collect health system costs except for drug and laboratory costs which were collected using a top-down approach</a:t>
            </a:r>
          </a:p>
          <a:p>
            <a:r>
              <a:rPr lang="en-US" altLang="ko-KR" sz="2800" dirty="0"/>
              <a:t>Costs were categorized into six elements:</a:t>
            </a:r>
          </a:p>
          <a:p>
            <a:pPr marL="528638" lvl="1" indent="-128588"/>
            <a:r>
              <a:rPr lang="en-US" altLang="ko-KR" dirty="0"/>
              <a:t>Building overheads, drugs, supplies, laboratory and staff costs</a:t>
            </a:r>
            <a:endParaRPr lang="en-US" altLang="ko-KR" sz="3200" dirty="0"/>
          </a:p>
          <a:p>
            <a:r>
              <a:rPr lang="en-US" altLang="ko-KR" dirty="0"/>
              <a:t>Costs were distributed across triage, clinic, counseling, pharmacy and laboratory visits, and administrative and other activities</a:t>
            </a:r>
          </a:p>
          <a:p>
            <a:endParaRPr lang="en-US" sz="2800" dirty="0"/>
          </a:p>
        </p:txBody>
      </p:sp>
    </p:spTree>
    <p:extLst>
      <p:ext uri="{BB962C8B-B14F-4D97-AF65-F5344CB8AC3E}">
        <p14:creationId xmlns:p14="http://schemas.microsoft.com/office/powerpoint/2010/main" val="120375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BE43-CF8D-3240-9E27-07477762BD13}"/>
              </a:ext>
            </a:extLst>
          </p:cNvPr>
          <p:cNvSpPr>
            <a:spLocks noGrp="1"/>
          </p:cNvSpPr>
          <p:nvPr>
            <p:ph type="title"/>
          </p:nvPr>
        </p:nvSpPr>
        <p:spPr>
          <a:xfrm>
            <a:off x="0" y="228600"/>
            <a:ext cx="9144000" cy="979715"/>
          </a:xfrm>
        </p:spPr>
        <p:txBody>
          <a:bodyPr>
            <a:normAutofit fontScale="90000"/>
          </a:bodyPr>
          <a:lstStyle/>
          <a:p>
            <a:r>
              <a:rPr lang="en-US" dirty="0"/>
              <a:t>Methods: Workload and Cost Analysis of DSD Models  </a:t>
            </a:r>
          </a:p>
        </p:txBody>
      </p:sp>
      <p:sp>
        <p:nvSpPr>
          <p:cNvPr id="3" name="Content Placeholder 2">
            <a:extLst>
              <a:ext uri="{FF2B5EF4-FFF2-40B4-BE49-F238E27FC236}">
                <a16:creationId xmlns:a16="http://schemas.microsoft.com/office/drawing/2014/main" id="{D6945A13-7622-C144-9AB8-05A97AF9963F}"/>
              </a:ext>
            </a:extLst>
          </p:cNvPr>
          <p:cNvSpPr>
            <a:spLocks noGrp="1"/>
          </p:cNvSpPr>
          <p:nvPr>
            <p:ph idx="1"/>
          </p:nvPr>
        </p:nvSpPr>
        <p:spPr>
          <a:xfrm>
            <a:off x="378823" y="1600200"/>
            <a:ext cx="8386354" cy="4343400"/>
          </a:xfrm>
        </p:spPr>
        <p:txBody>
          <a:bodyPr>
            <a:noAutofit/>
          </a:bodyPr>
          <a:lstStyle/>
          <a:p>
            <a:r>
              <a:rPr lang="en-US" altLang="ko-KR" sz="2600" dirty="0"/>
              <a:t>Workload survey to assess workload and time commitment for field staff</a:t>
            </a:r>
          </a:p>
          <a:p>
            <a:r>
              <a:rPr lang="en-US" altLang="ko-KR" sz="2600" dirty="0"/>
              <a:t>Used a top-down approach to extract costs from public and CIDRZ financial records</a:t>
            </a:r>
          </a:p>
          <a:p>
            <a:r>
              <a:rPr lang="en-US" altLang="ko-KR" sz="2600" dirty="0"/>
              <a:t>Study database provided information on patient participation and helped to allocate costs to DSD models</a:t>
            </a:r>
          </a:p>
          <a:p>
            <a:r>
              <a:rPr lang="en-US" altLang="ko-KR" sz="2600" dirty="0"/>
              <a:t>Categorized study phases into enrolment, early operations, operations and exit to apportion study expenses accordingly</a:t>
            </a:r>
          </a:p>
          <a:p>
            <a:r>
              <a:rPr lang="en-US" altLang="ko-KR" sz="2600" dirty="0"/>
              <a:t>Used provider perspective to evaluate costs and expressed derived costs as 2016 US$</a:t>
            </a:r>
          </a:p>
          <a:p>
            <a:pPr marL="342900" lvl="1" indent="0">
              <a:buNone/>
            </a:pPr>
            <a:endParaRPr lang="en-US" altLang="ko-KR" sz="2600" dirty="0"/>
          </a:p>
        </p:txBody>
      </p:sp>
    </p:spTree>
    <p:extLst>
      <p:ext uri="{BB962C8B-B14F-4D97-AF65-F5344CB8AC3E}">
        <p14:creationId xmlns:p14="http://schemas.microsoft.com/office/powerpoint/2010/main" val="98750206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29606</TotalTime>
  <Words>2579</Words>
  <Application>Microsoft Macintosh PowerPoint</Application>
  <PresentationFormat>On-screen Show (4:3)</PresentationFormat>
  <Paragraphs>269</Paragraphs>
  <Slides>27</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맑은 고딕</vt:lpstr>
      <vt:lpstr>Apple Chancery</vt:lpstr>
      <vt:lpstr>Arial</vt:lpstr>
      <vt:lpstr>Calibri</vt:lpstr>
      <vt:lpstr>Mangal</vt:lpstr>
      <vt:lpstr>Segoe Print</vt:lpstr>
      <vt:lpstr>Custom Design</vt:lpstr>
      <vt:lpstr>1_Custom Design</vt:lpstr>
      <vt:lpstr>Community ART for Retention in Zambia:  Health Economics Evaluations</vt:lpstr>
      <vt:lpstr>Evaluating Effectiveness, Efficiency and Cost-Effectiveness of Differentiated Service Delivery for HIV Care</vt:lpstr>
      <vt:lpstr>Background</vt:lpstr>
      <vt:lpstr>Background</vt:lpstr>
      <vt:lpstr>Aims of the CommART Economic Evaluations</vt:lpstr>
      <vt:lpstr>Components of Cost Assessments </vt:lpstr>
      <vt:lpstr>Methods: Time and Motion Analysis </vt:lpstr>
      <vt:lpstr>Methods: Costs of Routine ART Care   </vt:lpstr>
      <vt:lpstr>Methods: Workload and Cost Analysis of DSD Models  </vt:lpstr>
      <vt:lpstr>PowerPoint Presentation</vt:lpstr>
      <vt:lpstr>Distribution of Clinical Staff Time by Service</vt:lpstr>
      <vt:lpstr>Daily Activity Distribution by Health Care Worker</vt:lpstr>
      <vt:lpstr>Duration of Patient Visits: Urban vs Rural</vt:lpstr>
      <vt:lpstr>Limitations: Time and Motion Analysis</vt:lpstr>
      <vt:lpstr>Conclusions: Time and Motion Analysis</vt:lpstr>
      <vt:lpstr>PowerPoint Presentation</vt:lpstr>
      <vt:lpstr>PowerPoint Presentation</vt:lpstr>
      <vt:lpstr>Annual Cost per Patient by Clinic</vt:lpstr>
      <vt:lpstr> Limitations: Current Costs of Routine  ART Care in Zambia </vt:lpstr>
      <vt:lpstr>Conclusions: Current Costs of Routine ART Care in Zambia </vt:lpstr>
      <vt:lpstr>PowerPoint Presentation</vt:lpstr>
      <vt:lpstr>Total Person-Hour Per Patient by DSD Model</vt:lpstr>
      <vt:lpstr>Translating workloads into costs  Human resource costs (cost per PSY)</vt:lpstr>
      <vt:lpstr>Overall Cost of CommART models per PSY</vt:lpstr>
      <vt:lpstr>Discussion</vt:lpstr>
      <vt:lpstr>Conclusions: Workload &amp; Costs of CommART models</vt:lpstr>
      <vt:lpstr>Thank You</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cheri</dc:creator>
  <cp:lastModifiedBy>Taniya Tembo</cp:lastModifiedBy>
  <cp:revision>734</cp:revision>
  <dcterms:created xsi:type="dcterms:W3CDTF">2013-05-14T05:34:34Z</dcterms:created>
  <dcterms:modified xsi:type="dcterms:W3CDTF">2018-09-25T10:10:36Z</dcterms:modified>
</cp:coreProperties>
</file>